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9"/>
  </p:notesMasterIdLst>
  <p:sldIdLst>
    <p:sldId id="356" r:id="rId2"/>
    <p:sldId id="357" r:id="rId3"/>
    <p:sldId id="328" r:id="rId4"/>
    <p:sldId id="329" r:id="rId5"/>
    <p:sldId id="330" r:id="rId6"/>
    <p:sldId id="358" r:id="rId7"/>
    <p:sldId id="333" r:id="rId8"/>
    <p:sldId id="334" r:id="rId9"/>
    <p:sldId id="335" r:id="rId10"/>
    <p:sldId id="359" r:id="rId11"/>
    <p:sldId id="360" r:id="rId12"/>
    <p:sldId id="337" r:id="rId13"/>
    <p:sldId id="342" r:id="rId14"/>
    <p:sldId id="352" r:id="rId15"/>
    <p:sldId id="302" r:id="rId16"/>
    <p:sldId id="306" r:id="rId17"/>
    <p:sldId id="318" r:id="rId18"/>
    <p:sldId id="319" r:id="rId19"/>
    <p:sldId id="301" r:id="rId20"/>
    <p:sldId id="313" r:id="rId21"/>
    <p:sldId id="314" r:id="rId22"/>
    <p:sldId id="361" r:id="rId23"/>
    <p:sldId id="362" r:id="rId24"/>
    <p:sldId id="345" r:id="rId25"/>
    <p:sldId id="346" r:id="rId26"/>
    <p:sldId id="369" r:id="rId27"/>
    <p:sldId id="371" r:id="rId28"/>
    <p:sldId id="372" r:id="rId29"/>
    <p:sldId id="341" r:id="rId30"/>
    <p:sldId id="300" r:id="rId31"/>
    <p:sldId id="365" r:id="rId32"/>
    <p:sldId id="366" r:id="rId33"/>
    <p:sldId id="367" r:id="rId34"/>
    <p:sldId id="368" r:id="rId35"/>
    <p:sldId id="321" r:id="rId36"/>
    <p:sldId id="353" r:id="rId37"/>
    <p:sldId id="354" r:id="rId38"/>
    <p:sldId id="355" r:id="rId39"/>
    <p:sldId id="315" r:id="rId40"/>
    <p:sldId id="316" r:id="rId41"/>
    <p:sldId id="326" r:id="rId42"/>
    <p:sldId id="347" r:id="rId43"/>
    <p:sldId id="348" r:id="rId44"/>
    <p:sldId id="349" r:id="rId45"/>
    <p:sldId id="373" r:id="rId46"/>
    <p:sldId id="375" r:id="rId47"/>
    <p:sldId id="350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79"/>
    <a:srgbClr val="DCDCDC"/>
    <a:srgbClr val="E2E2E2"/>
    <a:srgbClr val="0A0666"/>
    <a:srgbClr val="00FFFF"/>
    <a:srgbClr val="0000FF"/>
    <a:srgbClr val="008040"/>
    <a:srgbClr val="660066"/>
    <a:srgbClr val="FF0000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32" autoAdjust="0"/>
    <p:restoredTop sz="94624" autoAdjust="0"/>
  </p:normalViewPr>
  <p:slideViewPr>
    <p:cSldViewPr>
      <p:cViewPr>
        <p:scale>
          <a:sx n="75" d="100"/>
          <a:sy n="75" d="100"/>
        </p:scale>
        <p:origin x="-2256" y="-9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5895" cy="7589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fld id="{A43B2EDF-3FF7-4352-8C3B-C2D31523D52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956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C16495-3AA9-445E-8496-6D54AFA1263B}" type="slidenum">
              <a:rPr lang="en-US"/>
              <a:pPr/>
              <a:t>1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7820-55AE-4142-9801-7EAD756B19A9}" type="slidenum">
              <a:rPr lang="en-US"/>
              <a:pPr/>
              <a:t>11</a:t>
            </a:fld>
            <a:endParaRPr lang="en-US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980467-7748-415B-B877-C283E41DC517}" type="slidenum">
              <a:rPr lang="en-US"/>
              <a:pPr/>
              <a:t>12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9F9663-1F95-4E65-BFC0-43E9E98B9FBB}" type="slidenum">
              <a:rPr lang="en-US"/>
              <a:pPr/>
              <a:t>13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9F9663-1F95-4E65-BFC0-43E9E98B9FBB}" type="slidenum">
              <a:rPr lang="en-US"/>
              <a:pPr/>
              <a:t>14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512E42-8B04-47A1-A069-029C684D78FD}" type="slidenum">
              <a:rPr lang="en-US"/>
              <a:pPr/>
              <a:t>15</a:t>
            </a:fld>
            <a:endParaRPr 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E7599B-B7D1-4769-B909-15373CD080BD}" type="slidenum">
              <a:rPr lang="en-US"/>
              <a:pPr/>
              <a:t>16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AC621D-9705-49AA-836D-8A47CC8A0ED8}" type="slidenum">
              <a:rPr lang="en-US"/>
              <a:pPr/>
              <a:t>17</a:t>
            </a:fld>
            <a:endParaRPr lang="en-US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0F1928-BE6E-4562-9DC9-D5D4F1BAE817}" type="slidenum">
              <a:rPr lang="en-US"/>
              <a:pPr/>
              <a:t>18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5ABE81-E93C-41CC-A73C-0FD91EF8F5DB}" type="slidenum">
              <a:rPr lang="en-US"/>
              <a:pPr/>
              <a:t>19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DAB8AF-1F63-4F46-A369-A537991D172A}" type="slidenum">
              <a:rPr lang="en-US"/>
              <a:pPr/>
              <a:t>20</a:t>
            </a:fld>
            <a:endParaRPr 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4AF98B-C893-442E-937E-2DB3A5921D13}" type="slidenum">
              <a:rPr lang="en-US"/>
              <a:pPr/>
              <a:t>2</a:t>
            </a:fld>
            <a:endParaRPr lang="en-US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7121B6-89A4-4358-B6D6-31124C32BCE1}" type="slidenum">
              <a:rPr lang="en-US"/>
              <a:pPr/>
              <a:t>21</a:t>
            </a:fld>
            <a:endParaRPr lang="en-US"/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989C02-3081-46D0-B80D-1096F9D917DE}" type="slidenum">
              <a:rPr lang="en-US"/>
              <a:pPr/>
              <a:t>24</a:t>
            </a:fld>
            <a:endParaRPr lang="en-US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937C4F-D5A8-44D0-A7BA-525906062483}" type="slidenum">
              <a:rPr lang="en-US"/>
              <a:pPr/>
              <a:t>25</a:t>
            </a:fld>
            <a:endParaRPr lang="en-U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536E06-7DA3-4413-8196-8247E35BC0B9}" type="slidenum">
              <a:rPr lang="en-US"/>
              <a:pPr/>
              <a:t>29</a:t>
            </a:fld>
            <a:endParaRPr lang="en-US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E01283-1F3E-451F-A402-29BA2C4ABF17}" type="slidenum">
              <a:rPr lang="en-US"/>
              <a:pPr/>
              <a:t>30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02F16-6BA5-4F7B-BA77-97523B036E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02F16-6BA5-4F7B-BA77-97523B036E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02F16-6BA5-4F7B-BA77-97523B036E2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02F16-6BA5-4F7B-BA77-97523B036E2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17DC2F-AB03-4645-8743-D7E7FD779A5F}" type="slidenum">
              <a:rPr lang="en-US"/>
              <a:pPr/>
              <a:t>35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19D178-5C2F-4734-B671-DD747CADA9F3}" type="slidenum">
              <a:rPr lang="en-US"/>
              <a:pPr/>
              <a:t>3</a:t>
            </a:fld>
            <a:endParaRPr lang="en-US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F516F4-F6B0-47FF-AFE8-F459F314D2BE}" type="slidenum">
              <a:rPr lang="en-US"/>
              <a:pPr/>
              <a:t>37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4BA1A6-549D-4A35-9C43-CC7805B91B1C}" type="slidenum">
              <a:rPr lang="en-US"/>
              <a:pPr/>
              <a:t>38</a:t>
            </a:fld>
            <a:endParaRPr lang="en-US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4BA1A6-549D-4A35-9C43-CC7805B91B1C}" type="slidenum">
              <a:rPr lang="en-US"/>
              <a:pPr/>
              <a:t>39</a:t>
            </a:fld>
            <a:endParaRPr lang="en-US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3C5F8-4ADD-4859-8C68-F1886519340B}" type="slidenum">
              <a:rPr lang="en-US"/>
              <a:pPr/>
              <a:t>40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87C4EA-7953-4468-9452-9CA8A2B0BA38}" type="slidenum">
              <a:rPr lang="en-US"/>
              <a:pPr/>
              <a:t>41</a:t>
            </a:fld>
            <a:endParaRPr lang="en-US"/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C879B4-E5B9-4072-9E9E-E9E736D05B1B}" type="slidenum">
              <a:rPr lang="en-US"/>
              <a:pPr/>
              <a:t>42</a:t>
            </a:fld>
            <a:endParaRPr lang="en-US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EFC2EB-41F3-418D-A358-D8ADA595AA33}" type="slidenum">
              <a:rPr lang="en-US"/>
              <a:pPr/>
              <a:t>43</a:t>
            </a:fld>
            <a:endParaRPr lang="en-US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5B54C1-E728-4008-B0A9-0EDE58D92D63}" type="slidenum">
              <a:rPr lang="en-US"/>
              <a:pPr/>
              <a:t>44</a:t>
            </a:fld>
            <a:endParaRPr lang="en-US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EB78C3-C381-445B-9F30-7E651C765F3D}" type="slidenum">
              <a:rPr lang="en-US"/>
              <a:pPr/>
              <a:t>47</a:t>
            </a:fld>
            <a:endParaRPr lang="en-US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880BB0-6DDD-4374-9630-5162863AEDF8}" type="slidenum">
              <a:rPr lang="en-US"/>
              <a:pPr/>
              <a:t>4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54F841-3807-4D48-BBDC-F5B3E7F7ECD4}" type="slidenum">
              <a:rPr lang="en-US"/>
              <a:pPr/>
              <a:t>5</a:t>
            </a:fld>
            <a:endParaRPr lang="en-US"/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4AF98B-C893-442E-937E-2DB3A5921D13}" type="slidenum">
              <a:rPr lang="en-US"/>
              <a:pPr/>
              <a:t>6</a:t>
            </a:fld>
            <a:endParaRPr lang="en-US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7820-55AE-4142-9801-7EAD756B19A9}" type="slidenum">
              <a:rPr lang="en-US"/>
              <a:pPr/>
              <a:t>7</a:t>
            </a:fld>
            <a:endParaRPr lang="en-US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47E700-453A-4D0B-8F61-AAD6414D5ED3}" type="slidenum">
              <a:rPr lang="en-US"/>
              <a:pPr/>
              <a:t>8</a:t>
            </a:fld>
            <a:endParaRPr lang="en-US"/>
          </a:p>
        </p:txBody>
      </p:sp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53FEB6-921A-451F-BF10-B12C94BE1730}" type="slidenum">
              <a:rPr lang="en-US"/>
              <a:pPr/>
              <a:t>9</a:t>
            </a:fld>
            <a:endParaRPr lang="en-US"/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E73682-EB8E-4C39-8A45-E29CB4001E7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921664-63D7-45C2-8897-7F8EFC86E3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93700"/>
            <a:ext cx="1943100" cy="5702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93700"/>
            <a:ext cx="5676900" cy="5702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757635-1D76-4FE8-B65D-0E0C9B115C6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75B695-F58E-479C-A797-DDA56437BBF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89B81F-7EA6-416F-9AFC-35DA4334FBB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3EFFEA-4A20-42C1-8E92-E6B8A21CC9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30028D-47B4-469B-ABE5-95461C0C0D7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D08EA8-0D6F-4CD2-B823-1EDE29A1C40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782413-5CDE-43EA-9931-8D259F0CA6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C74472-B2CD-4A68-8935-884A560ABF6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5CF75F-D75B-4B52-AD54-A3611EEA76E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937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pitchFamily="18" charset="0"/>
              </a:defRPr>
            </a:lvl1pPr>
          </a:lstStyle>
          <a:p>
            <a:fld id="{C10F740A-2798-49E1-BAA0-3961D967EB6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" pitchFamily="18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" pitchFamily="18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file:///D:\NIC\Talks\MitosSpinDiskVolAmber.avi" TargetMode="External"/><Relationship Id="rId7" Type="http://schemas.openxmlformats.org/officeDocument/2006/relationships/image" Target="../media/image32.png"/><Relationship Id="rId2" Type="http://schemas.openxmlformats.org/officeDocument/2006/relationships/video" Target="file:///D:\NIC\Talks\Spinning%20Disk%20Mitosis.avi" TargetMode="External"/><Relationship Id="rId1" Type="http://schemas.microsoft.com/office/2007/relationships/media" Target="file:///D:\NIC\Talks\Spinning%20Disk%20Mitosis.avi" TargetMode="Externa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2.xml"/><Relationship Id="rId4" Type="http://schemas.openxmlformats.org/officeDocument/2006/relationships/video" Target="file:///D:\NIC\Talks\MitosSpinDiskVolAmber.avi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larityresourcecenter.or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.magnet.fsu.edu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amamatsu.com/resources/pdf/etd/PMT_handbook_v3aE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7" name="Picture 6" descr="C:\Documents and Settings\ZAMAN\My Documents\NECs\adult map\MW\P60MWmap 100xsample tiffs\P60MWmap100xCD2$forKURT.tif"/>
          <p:cNvPicPr>
            <a:picLocks noChangeAspect="1" noChangeArrowheads="1"/>
          </p:cNvPicPr>
          <p:nvPr/>
        </p:nvPicPr>
        <p:blipFill>
          <a:blip r:embed="rId3" cstate="print"/>
          <a:srcRect r="-6"/>
          <a:stretch>
            <a:fillRect/>
          </a:stretch>
        </p:blipFill>
        <p:spPr bwMode="auto">
          <a:xfrm>
            <a:off x="1156725" y="9524"/>
            <a:ext cx="6848850" cy="6848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63885" y="544991"/>
            <a:ext cx="5539648" cy="3642960"/>
          </a:xfrm>
          <a:solidFill>
            <a:schemeClr val="tx1">
              <a:alpha val="50000"/>
            </a:schemeClr>
          </a:solidFill>
          <a:ln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Optical Sectioning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Confocal Microscopy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Kurt Thorn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4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of Out-of-Focus 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Prevent it from reaching the detector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Confocal microscopy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Prevent it from being excited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Two-photon, light sheet microscopy, TIRF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Remove it after the fact (computationally)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Deconvolution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74625" y="1076255"/>
            <a:ext cx="4022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Three Options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569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Freeform 2"/>
          <p:cNvSpPr>
            <a:spLocks/>
          </p:cNvSpPr>
          <p:nvPr/>
        </p:nvSpPr>
        <p:spPr bwMode="auto">
          <a:xfrm>
            <a:off x="3321050" y="4114800"/>
            <a:ext cx="21336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6611" name="Oval 3"/>
          <p:cNvSpPr>
            <a:spLocks noChangeArrowheads="1"/>
          </p:cNvSpPr>
          <p:nvPr/>
        </p:nvSpPr>
        <p:spPr bwMode="auto">
          <a:xfrm>
            <a:off x="4083050" y="5029200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12" name="Text Box 4"/>
          <p:cNvSpPr txBox="1">
            <a:spLocks noChangeArrowheads="1"/>
          </p:cNvSpPr>
          <p:nvPr/>
        </p:nvSpPr>
        <p:spPr bwMode="auto">
          <a:xfrm>
            <a:off x="954088" y="395288"/>
            <a:ext cx="6819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</a:rPr>
              <a:t>Fluorescence Illumination of a single point</a:t>
            </a:r>
            <a:endParaRPr lang="en-US" altLang="en-US" sz="2800" u="sng">
              <a:solidFill>
                <a:schemeClr val="tx2"/>
              </a:solidFill>
            </a:endParaRPr>
          </a:p>
        </p:txBody>
      </p:sp>
      <p:sp>
        <p:nvSpPr>
          <p:cNvPr id="196613" name="Text Box 5"/>
          <p:cNvSpPr txBox="1">
            <a:spLocks noChangeArrowheads="1"/>
          </p:cNvSpPr>
          <p:nvPr/>
        </p:nvSpPr>
        <p:spPr bwMode="auto">
          <a:xfrm>
            <a:off x="2095500" y="5029200"/>
            <a:ext cx="8715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Sample</a:t>
            </a:r>
          </a:p>
        </p:txBody>
      </p:sp>
      <p:sp>
        <p:nvSpPr>
          <p:cNvPr id="196614" name="Text Box 6"/>
          <p:cNvSpPr txBox="1">
            <a:spLocks noChangeArrowheads="1"/>
          </p:cNvSpPr>
          <p:nvPr/>
        </p:nvSpPr>
        <p:spPr bwMode="auto">
          <a:xfrm>
            <a:off x="1600200" y="4251325"/>
            <a:ext cx="1458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Objective lens</a:t>
            </a:r>
          </a:p>
        </p:txBody>
      </p:sp>
      <p:sp>
        <p:nvSpPr>
          <p:cNvPr id="196615" name="Line 7"/>
          <p:cNvSpPr>
            <a:spLocks noChangeShapeType="1"/>
          </p:cNvSpPr>
          <p:nvPr/>
        </p:nvSpPr>
        <p:spPr bwMode="auto">
          <a:xfrm>
            <a:off x="4083050" y="3810000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16" name="Line 8"/>
          <p:cNvSpPr>
            <a:spLocks noChangeShapeType="1"/>
          </p:cNvSpPr>
          <p:nvPr/>
        </p:nvSpPr>
        <p:spPr bwMode="auto">
          <a:xfrm>
            <a:off x="3778250" y="4114800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17" name="Line 9"/>
          <p:cNvSpPr>
            <a:spLocks noChangeShapeType="1"/>
          </p:cNvSpPr>
          <p:nvPr/>
        </p:nvSpPr>
        <p:spPr bwMode="auto">
          <a:xfrm>
            <a:off x="4692650" y="3200400"/>
            <a:ext cx="0" cy="1143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18" name="Line 10"/>
          <p:cNvSpPr>
            <a:spLocks noChangeShapeType="1"/>
          </p:cNvSpPr>
          <p:nvPr/>
        </p:nvSpPr>
        <p:spPr bwMode="auto">
          <a:xfrm>
            <a:off x="4387850" y="3505200"/>
            <a:ext cx="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19" name="Line 11"/>
          <p:cNvSpPr>
            <a:spLocks noChangeShapeType="1"/>
          </p:cNvSpPr>
          <p:nvPr/>
        </p:nvSpPr>
        <p:spPr bwMode="auto">
          <a:xfrm>
            <a:off x="4997450" y="2895600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0" name="Line 12"/>
          <p:cNvSpPr>
            <a:spLocks noChangeShapeType="1"/>
          </p:cNvSpPr>
          <p:nvPr/>
        </p:nvSpPr>
        <p:spPr bwMode="auto">
          <a:xfrm>
            <a:off x="4387850" y="4343400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1" name="Line 13"/>
          <p:cNvSpPr>
            <a:spLocks noChangeShapeType="1"/>
          </p:cNvSpPr>
          <p:nvPr/>
        </p:nvSpPr>
        <p:spPr bwMode="auto">
          <a:xfrm>
            <a:off x="4083050" y="4343400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2" name="Line 14"/>
          <p:cNvSpPr>
            <a:spLocks noChangeShapeType="1"/>
          </p:cNvSpPr>
          <p:nvPr/>
        </p:nvSpPr>
        <p:spPr bwMode="auto">
          <a:xfrm>
            <a:off x="3778250" y="4343400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3" name="Line 15"/>
          <p:cNvSpPr>
            <a:spLocks noChangeShapeType="1"/>
          </p:cNvSpPr>
          <p:nvPr/>
        </p:nvSpPr>
        <p:spPr bwMode="auto">
          <a:xfrm flipH="1">
            <a:off x="4387850" y="4343400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4" name="Line 16"/>
          <p:cNvSpPr>
            <a:spLocks noChangeShapeType="1"/>
          </p:cNvSpPr>
          <p:nvPr/>
        </p:nvSpPr>
        <p:spPr bwMode="auto">
          <a:xfrm flipH="1">
            <a:off x="4387850" y="4343400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5" name="Text Box 17"/>
          <p:cNvSpPr txBox="1">
            <a:spLocks noChangeArrowheads="1"/>
          </p:cNvSpPr>
          <p:nvPr/>
        </p:nvSpPr>
        <p:spPr bwMode="auto">
          <a:xfrm>
            <a:off x="5508625" y="2486025"/>
            <a:ext cx="1492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Excitation light</a:t>
            </a:r>
          </a:p>
        </p:txBody>
      </p:sp>
      <p:grpSp>
        <p:nvGrpSpPr>
          <p:cNvPr id="196626" name="Group 18"/>
          <p:cNvGrpSpPr>
            <a:grpSpLocks/>
          </p:cNvGrpSpPr>
          <p:nvPr/>
        </p:nvGrpSpPr>
        <p:grpSpPr bwMode="auto">
          <a:xfrm>
            <a:off x="3549650" y="2133600"/>
            <a:ext cx="1752600" cy="762000"/>
            <a:chOff x="2736" y="2640"/>
            <a:chExt cx="1344" cy="384"/>
          </a:xfrm>
        </p:grpSpPr>
        <p:sp>
          <p:nvSpPr>
            <p:cNvPr id="196627" name="Freeform 19"/>
            <p:cNvSpPr>
              <a:spLocks/>
            </p:cNvSpPr>
            <p:nvPr/>
          </p:nvSpPr>
          <p:spPr bwMode="auto">
            <a:xfrm>
              <a:off x="2736" y="2640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28" name="Freeform 20"/>
            <p:cNvSpPr>
              <a:spLocks/>
            </p:cNvSpPr>
            <p:nvPr/>
          </p:nvSpPr>
          <p:spPr bwMode="auto">
            <a:xfrm rot="10800000">
              <a:off x="2736" y="2832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6629" name="Line 21"/>
          <p:cNvSpPr>
            <a:spLocks noChangeShapeType="1"/>
          </p:cNvSpPr>
          <p:nvPr/>
        </p:nvSpPr>
        <p:spPr bwMode="auto">
          <a:xfrm flipH="1" flipV="1">
            <a:off x="3930650" y="4343400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0" name="Line 22"/>
          <p:cNvSpPr>
            <a:spLocks noChangeShapeType="1"/>
          </p:cNvSpPr>
          <p:nvPr/>
        </p:nvSpPr>
        <p:spPr bwMode="auto">
          <a:xfrm flipV="1">
            <a:off x="4387850" y="4343400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1" name="Line 23"/>
          <p:cNvSpPr>
            <a:spLocks noChangeShapeType="1"/>
          </p:cNvSpPr>
          <p:nvPr/>
        </p:nvSpPr>
        <p:spPr bwMode="auto">
          <a:xfrm flipV="1">
            <a:off x="3930650" y="2514600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2" name="Line 24"/>
          <p:cNvSpPr>
            <a:spLocks noChangeShapeType="1"/>
          </p:cNvSpPr>
          <p:nvPr/>
        </p:nvSpPr>
        <p:spPr bwMode="auto">
          <a:xfrm flipV="1">
            <a:off x="4845050" y="2514600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3" name="Line 25"/>
          <p:cNvSpPr>
            <a:spLocks noChangeShapeType="1"/>
          </p:cNvSpPr>
          <p:nvPr/>
        </p:nvSpPr>
        <p:spPr bwMode="auto">
          <a:xfrm flipV="1">
            <a:off x="3930650" y="1447800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4" name="Line 26"/>
          <p:cNvSpPr>
            <a:spLocks noChangeShapeType="1"/>
          </p:cNvSpPr>
          <p:nvPr/>
        </p:nvSpPr>
        <p:spPr bwMode="auto">
          <a:xfrm flipH="1" flipV="1">
            <a:off x="4387850" y="1447800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5" name="Line 27"/>
          <p:cNvSpPr>
            <a:spLocks noChangeShapeType="1"/>
          </p:cNvSpPr>
          <p:nvPr/>
        </p:nvSpPr>
        <p:spPr bwMode="auto">
          <a:xfrm flipH="1" flipV="1">
            <a:off x="4159250" y="4343400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6" name="Line 28"/>
          <p:cNvSpPr>
            <a:spLocks noChangeShapeType="1"/>
          </p:cNvSpPr>
          <p:nvPr/>
        </p:nvSpPr>
        <p:spPr bwMode="auto">
          <a:xfrm flipV="1">
            <a:off x="4387850" y="4343400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7" name="Line 29"/>
          <p:cNvSpPr>
            <a:spLocks noChangeShapeType="1"/>
          </p:cNvSpPr>
          <p:nvPr/>
        </p:nvSpPr>
        <p:spPr bwMode="auto">
          <a:xfrm flipH="1">
            <a:off x="3778250" y="1295400"/>
            <a:ext cx="609600" cy="12192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8" name="Line 30"/>
          <p:cNvSpPr>
            <a:spLocks noChangeShapeType="1"/>
          </p:cNvSpPr>
          <p:nvPr/>
        </p:nvSpPr>
        <p:spPr bwMode="auto">
          <a:xfrm>
            <a:off x="3778250" y="2514600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9" name="Line 31"/>
          <p:cNvSpPr>
            <a:spLocks noChangeShapeType="1"/>
          </p:cNvSpPr>
          <p:nvPr/>
        </p:nvSpPr>
        <p:spPr bwMode="auto">
          <a:xfrm>
            <a:off x="4387850" y="1295400"/>
            <a:ext cx="609600" cy="12192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0" name="Line 32"/>
          <p:cNvSpPr>
            <a:spLocks noChangeShapeType="1"/>
          </p:cNvSpPr>
          <p:nvPr/>
        </p:nvSpPr>
        <p:spPr bwMode="auto">
          <a:xfrm flipH="1">
            <a:off x="4616450" y="2514600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1" name="Line 33"/>
          <p:cNvSpPr>
            <a:spLocks noChangeShapeType="1"/>
          </p:cNvSpPr>
          <p:nvPr/>
        </p:nvSpPr>
        <p:spPr bwMode="auto">
          <a:xfrm>
            <a:off x="3929063" y="53340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2" name="Line 34"/>
          <p:cNvSpPr>
            <a:spLocks noChangeShapeType="1"/>
          </p:cNvSpPr>
          <p:nvPr/>
        </p:nvSpPr>
        <p:spPr bwMode="auto">
          <a:xfrm>
            <a:off x="3930650" y="14478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3" name="Text Box 35"/>
          <p:cNvSpPr txBox="1">
            <a:spLocks noChangeArrowheads="1"/>
          </p:cNvSpPr>
          <p:nvPr/>
        </p:nvSpPr>
        <p:spPr bwMode="auto">
          <a:xfrm>
            <a:off x="2025650" y="2286000"/>
            <a:ext cx="1074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Tube lens</a:t>
            </a:r>
          </a:p>
        </p:txBody>
      </p:sp>
      <p:sp>
        <p:nvSpPr>
          <p:cNvPr id="196644" name="Text Box 36"/>
          <p:cNvSpPr txBox="1">
            <a:spLocks noChangeArrowheads="1"/>
          </p:cNvSpPr>
          <p:nvPr/>
        </p:nvSpPr>
        <p:spPr bwMode="auto">
          <a:xfrm>
            <a:off x="2133600" y="3276600"/>
            <a:ext cx="1435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FF00"/>
                </a:solidFill>
              </a:rPr>
              <a:t>Emission light</a:t>
            </a:r>
          </a:p>
        </p:txBody>
      </p:sp>
      <p:sp>
        <p:nvSpPr>
          <p:cNvPr id="196645" name="Text Box 37"/>
          <p:cNvSpPr txBox="1">
            <a:spLocks noChangeArrowheads="1"/>
          </p:cNvSpPr>
          <p:nvPr/>
        </p:nvSpPr>
        <p:spPr bwMode="auto">
          <a:xfrm>
            <a:off x="1600200" y="5791200"/>
            <a:ext cx="5807075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/>
              <a:t>Problem – fluorescence is emitted along entire illuminated cone, not just at focus</a:t>
            </a:r>
          </a:p>
        </p:txBody>
      </p:sp>
      <p:sp>
        <p:nvSpPr>
          <p:cNvPr id="196646" name="Text Box 38"/>
          <p:cNvSpPr txBox="1">
            <a:spLocks noChangeArrowheads="1"/>
          </p:cNvSpPr>
          <p:nvPr/>
        </p:nvSpPr>
        <p:spPr bwMode="auto">
          <a:xfrm>
            <a:off x="2057400" y="1295400"/>
            <a:ext cx="90646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Camera</a:t>
            </a:r>
          </a:p>
        </p:txBody>
      </p:sp>
      <p:sp>
        <p:nvSpPr>
          <p:cNvPr id="196647" name="Line 39"/>
          <p:cNvSpPr>
            <a:spLocks noChangeShapeType="1"/>
          </p:cNvSpPr>
          <p:nvPr/>
        </p:nvSpPr>
        <p:spPr bwMode="auto">
          <a:xfrm rot="18900000" flipV="1">
            <a:off x="3378200" y="3516313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8" name="Line 40"/>
          <p:cNvSpPr>
            <a:spLocks noChangeShapeType="1"/>
          </p:cNvSpPr>
          <p:nvPr/>
        </p:nvSpPr>
        <p:spPr bwMode="auto">
          <a:xfrm>
            <a:off x="3765550" y="4114800"/>
            <a:ext cx="30829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9" name="Line 41"/>
          <p:cNvSpPr>
            <a:spLocks noChangeShapeType="1"/>
          </p:cNvSpPr>
          <p:nvPr/>
        </p:nvSpPr>
        <p:spPr bwMode="auto">
          <a:xfrm>
            <a:off x="4070350" y="3810000"/>
            <a:ext cx="2778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50" name="Line 42"/>
          <p:cNvSpPr>
            <a:spLocks noChangeShapeType="1"/>
          </p:cNvSpPr>
          <p:nvPr/>
        </p:nvSpPr>
        <p:spPr bwMode="auto">
          <a:xfrm>
            <a:off x="4375150" y="3505200"/>
            <a:ext cx="24733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51" name="Line 43"/>
          <p:cNvSpPr>
            <a:spLocks noChangeShapeType="1"/>
          </p:cNvSpPr>
          <p:nvPr/>
        </p:nvSpPr>
        <p:spPr bwMode="auto">
          <a:xfrm>
            <a:off x="4679950" y="3200400"/>
            <a:ext cx="2168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52" name="Line 44"/>
          <p:cNvSpPr>
            <a:spLocks noChangeShapeType="1"/>
          </p:cNvSpPr>
          <p:nvPr/>
        </p:nvSpPr>
        <p:spPr bwMode="auto">
          <a:xfrm>
            <a:off x="4984750" y="2895600"/>
            <a:ext cx="18637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2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29" grpId="0" animBg="1"/>
      <p:bldP spid="196630" grpId="0" animBg="1"/>
      <p:bldP spid="196631" grpId="0" animBg="1"/>
      <p:bldP spid="196632" grpId="0" animBg="1"/>
      <p:bldP spid="196633" grpId="0" animBg="1"/>
      <p:bldP spid="196634" grpId="0" animBg="1"/>
      <p:bldP spid="196635" grpId="0" animBg="1"/>
      <p:bldP spid="196636" grpId="0" animBg="1"/>
      <p:bldP spid="196637" grpId="0" animBg="1"/>
      <p:bldP spid="196638" grpId="0" animBg="1"/>
      <p:bldP spid="196639" grpId="0" animBg="1"/>
      <p:bldP spid="196640" grpId="0" animBg="1"/>
      <p:bldP spid="196644" grpId="0"/>
      <p:bldP spid="1966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Freeform 2"/>
          <p:cNvSpPr>
            <a:spLocks/>
          </p:cNvSpPr>
          <p:nvPr/>
        </p:nvSpPr>
        <p:spPr bwMode="auto">
          <a:xfrm>
            <a:off x="2085975" y="4941888"/>
            <a:ext cx="21336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03" name="Oval 3"/>
          <p:cNvSpPr>
            <a:spLocks noChangeArrowheads="1"/>
          </p:cNvSpPr>
          <p:nvPr/>
        </p:nvSpPr>
        <p:spPr bwMode="auto">
          <a:xfrm>
            <a:off x="2847975" y="5856288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4804" name="Text Box 4"/>
          <p:cNvSpPr txBox="1">
            <a:spLocks noChangeArrowheads="1"/>
          </p:cNvSpPr>
          <p:nvPr/>
        </p:nvSpPr>
        <p:spPr bwMode="auto">
          <a:xfrm>
            <a:off x="2300288" y="395288"/>
            <a:ext cx="41449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</a:rPr>
              <a:t>The confocal microscope</a:t>
            </a:r>
            <a:endParaRPr lang="en-US" altLang="en-US" sz="2800" u="sng">
              <a:solidFill>
                <a:schemeClr val="tx2"/>
              </a:solidFill>
            </a:endParaRPr>
          </a:p>
        </p:txBody>
      </p:sp>
      <p:sp>
        <p:nvSpPr>
          <p:cNvPr id="204805" name="Text Box 5"/>
          <p:cNvSpPr txBox="1">
            <a:spLocks noChangeArrowheads="1"/>
          </p:cNvSpPr>
          <p:nvPr/>
        </p:nvSpPr>
        <p:spPr bwMode="auto">
          <a:xfrm>
            <a:off x="860425" y="5856288"/>
            <a:ext cx="8715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Sample</a:t>
            </a:r>
          </a:p>
        </p:txBody>
      </p:sp>
      <p:sp>
        <p:nvSpPr>
          <p:cNvPr id="204806" name="Text Box 6"/>
          <p:cNvSpPr txBox="1">
            <a:spLocks noChangeArrowheads="1"/>
          </p:cNvSpPr>
          <p:nvPr/>
        </p:nvSpPr>
        <p:spPr bwMode="auto">
          <a:xfrm>
            <a:off x="365125" y="5078413"/>
            <a:ext cx="1458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Objective lens</a:t>
            </a:r>
          </a:p>
        </p:txBody>
      </p:sp>
      <p:sp>
        <p:nvSpPr>
          <p:cNvPr id="204807" name="Line 7"/>
          <p:cNvSpPr>
            <a:spLocks noChangeShapeType="1"/>
          </p:cNvSpPr>
          <p:nvPr/>
        </p:nvSpPr>
        <p:spPr bwMode="auto">
          <a:xfrm>
            <a:off x="2847975" y="4637088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>
            <a:off x="2543175" y="4941888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09" name="Line 9"/>
          <p:cNvSpPr>
            <a:spLocks noChangeShapeType="1"/>
          </p:cNvSpPr>
          <p:nvPr/>
        </p:nvSpPr>
        <p:spPr bwMode="auto">
          <a:xfrm>
            <a:off x="3457575" y="4027488"/>
            <a:ext cx="0" cy="1143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0" name="Line 10"/>
          <p:cNvSpPr>
            <a:spLocks noChangeShapeType="1"/>
          </p:cNvSpPr>
          <p:nvPr/>
        </p:nvSpPr>
        <p:spPr bwMode="auto">
          <a:xfrm>
            <a:off x="3152775" y="4332288"/>
            <a:ext cx="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1" name="Line 11"/>
          <p:cNvSpPr>
            <a:spLocks noChangeShapeType="1"/>
          </p:cNvSpPr>
          <p:nvPr/>
        </p:nvSpPr>
        <p:spPr bwMode="auto">
          <a:xfrm>
            <a:off x="3762375" y="3722688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2" name="Line 12"/>
          <p:cNvSpPr>
            <a:spLocks noChangeShapeType="1"/>
          </p:cNvSpPr>
          <p:nvPr/>
        </p:nvSpPr>
        <p:spPr bwMode="auto">
          <a:xfrm>
            <a:off x="3152775" y="5170488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3" name="Line 13"/>
          <p:cNvSpPr>
            <a:spLocks noChangeShapeType="1"/>
          </p:cNvSpPr>
          <p:nvPr/>
        </p:nvSpPr>
        <p:spPr bwMode="auto">
          <a:xfrm>
            <a:off x="2847975" y="517048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4" name="Line 14"/>
          <p:cNvSpPr>
            <a:spLocks noChangeShapeType="1"/>
          </p:cNvSpPr>
          <p:nvPr/>
        </p:nvSpPr>
        <p:spPr bwMode="auto">
          <a:xfrm>
            <a:off x="2543175" y="517048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5" name="Line 15"/>
          <p:cNvSpPr>
            <a:spLocks noChangeShapeType="1"/>
          </p:cNvSpPr>
          <p:nvPr/>
        </p:nvSpPr>
        <p:spPr bwMode="auto">
          <a:xfrm flipH="1">
            <a:off x="3152775" y="517048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6" name="Line 16"/>
          <p:cNvSpPr>
            <a:spLocks noChangeShapeType="1"/>
          </p:cNvSpPr>
          <p:nvPr/>
        </p:nvSpPr>
        <p:spPr bwMode="auto">
          <a:xfrm flipH="1">
            <a:off x="3152775" y="517048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7" name="Text Box 17"/>
          <p:cNvSpPr txBox="1">
            <a:spLocks noChangeArrowheads="1"/>
          </p:cNvSpPr>
          <p:nvPr/>
        </p:nvSpPr>
        <p:spPr bwMode="auto">
          <a:xfrm>
            <a:off x="4273550" y="3313113"/>
            <a:ext cx="1492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Excitation light</a:t>
            </a:r>
          </a:p>
        </p:txBody>
      </p:sp>
      <p:grpSp>
        <p:nvGrpSpPr>
          <p:cNvPr id="204818" name="Group 18"/>
          <p:cNvGrpSpPr>
            <a:grpSpLocks/>
          </p:cNvGrpSpPr>
          <p:nvPr/>
        </p:nvGrpSpPr>
        <p:grpSpPr bwMode="auto">
          <a:xfrm>
            <a:off x="2314575" y="2960688"/>
            <a:ext cx="1752600" cy="762000"/>
            <a:chOff x="2736" y="2640"/>
            <a:chExt cx="1344" cy="384"/>
          </a:xfrm>
        </p:grpSpPr>
        <p:sp>
          <p:nvSpPr>
            <p:cNvPr id="204819" name="Freeform 19"/>
            <p:cNvSpPr>
              <a:spLocks/>
            </p:cNvSpPr>
            <p:nvPr/>
          </p:nvSpPr>
          <p:spPr bwMode="auto">
            <a:xfrm>
              <a:off x="2736" y="2640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20" name="Freeform 20"/>
            <p:cNvSpPr>
              <a:spLocks/>
            </p:cNvSpPr>
            <p:nvPr/>
          </p:nvSpPr>
          <p:spPr bwMode="auto">
            <a:xfrm rot="10800000">
              <a:off x="2736" y="2832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4821" name="Line 21"/>
          <p:cNvSpPr>
            <a:spLocks noChangeShapeType="1"/>
          </p:cNvSpPr>
          <p:nvPr/>
        </p:nvSpPr>
        <p:spPr bwMode="auto">
          <a:xfrm flipH="1" flipV="1">
            <a:off x="2695575" y="5170488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2" name="Line 22"/>
          <p:cNvSpPr>
            <a:spLocks noChangeShapeType="1"/>
          </p:cNvSpPr>
          <p:nvPr/>
        </p:nvSpPr>
        <p:spPr bwMode="auto">
          <a:xfrm flipV="1">
            <a:off x="3152775" y="5170488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3" name="Line 23"/>
          <p:cNvSpPr>
            <a:spLocks noChangeShapeType="1"/>
          </p:cNvSpPr>
          <p:nvPr/>
        </p:nvSpPr>
        <p:spPr bwMode="auto">
          <a:xfrm flipV="1">
            <a:off x="2695575" y="3341688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4" name="Line 24"/>
          <p:cNvSpPr>
            <a:spLocks noChangeShapeType="1"/>
          </p:cNvSpPr>
          <p:nvPr/>
        </p:nvSpPr>
        <p:spPr bwMode="auto">
          <a:xfrm flipV="1">
            <a:off x="3609975" y="3341688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5" name="Line 25"/>
          <p:cNvSpPr>
            <a:spLocks noChangeShapeType="1"/>
          </p:cNvSpPr>
          <p:nvPr/>
        </p:nvSpPr>
        <p:spPr bwMode="auto">
          <a:xfrm flipV="1">
            <a:off x="2695575" y="2274888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6" name="Line 26"/>
          <p:cNvSpPr>
            <a:spLocks noChangeShapeType="1"/>
          </p:cNvSpPr>
          <p:nvPr/>
        </p:nvSpPr>
        <p:spPr bwMode="auto">
          <a:xfrm flipH="1" flipV="1">
            <a:off x="3152775" y="2274888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7" name="Line 27"/>
          <p:cNvSpPr>
            <a:spLocks noChangeShapeType="1"/>
          </p:cNvSpPr>
          <p:nvPr/>
        </p:nvSpPr>
        <p:spPr bwMode="auto">
          <a:xfrm flipH="1" flipV="1">
            <a:off x="2924175" y="5170488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8" name="Line 28"/>
          <p:cNvSpPr>
            <a:spLocks noChangeShapeType="1"/>
          </p:cNvSpPr>
          <p:nvPr/>
        </p:nvSpPr>
        <p:spPr bwMode="auto">
          <a:xfrm flipV="1">
            <a:off x="3152775" y="5170488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9" name="Line 29"/>
          <p:cNvSpPr>
            <a:spLocks noChangeShapeType="1"/>
          </p:cNvSpPr>
          <p:nvPr/>
        </p:nvSpPr>
        <p:spPr bwMode="auto">
          <a:xfrm flipH="1">
            <a:off x="2543175" y="2282825"/>
            <a:ext cx="528638" cy="1058863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30" name="Line 30"/>
          <p:cNvSpPr>
            <a:spLocks noChangeShapeType="1"/>
          </p:cNvSpPr>
          <p:nvPr/>
        </p:nvSpPr>
        <p:spPr bwMode="auto">
          <a:xfrm>
            <a:off x="2543175" y="3341688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31" name="Line 31"/>
          <p:cNvSpPr>
            <a:spLocks noChangeShapeType="1"/>
          </p:cNvSpPr>
          <p:nvPr/>
        </p:nvSpPr>
        <p:spPr bwMode="auto">
          <a:xfrm>
            <a:off x="3260725" y="2282825"/>
            <a:ext cx="393700" cy="898525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32" name="Line 32"/>
          <p:cNvSpPr>
            <a:spLocks noChangeShapeType="1"/>
          </p:cNvSpPr>
          <p:nvPr/>
        </p:nvSpPr>
        <p:spPr bwMode="auto">
          <a:xfrm flipH="1">
            <a:off x="3381375" y="3341688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33" name="Line 33"/>
          <p:cNvSpPr>
            <a:spLocks noChangeShapeType="1"/>
          </p:cNvSpPr>
          <p:nvPr/>
        </p:nvSpPr>
        <p:spPr bwMode="auto">
          <a:xfrm>
            <a:off x="2693988" y="6161088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34" name="Line 34"/>
          <p:cNvSpPr>
            <a:spLocks noChangeShapeType="1"/>
          </p:cNvSpPr>
          <p:nvPr/>
        </p:nvSpPr>
        <p:spPr bwMode="auto">
          <a:xfrm>
            <a:off x="3184525" y="2274888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35" name="Text Box 35"/>
          <p:cNvSpPr txBox="1">
            <a:spLocks noChangeArrowheads="1"/>
          </p:cNvSpPr>
          <p:nvPr/>
        </p:nvSpPr>
        <p:spPr bwMode="auto">
          <a:xfrm>
            <a:off x="790575" y="3113088"/>
            <a:ext cx="1074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Tube lens</a:t>
            </a:r>
          </a:p>
        </p:txBody>
      </p:sp>
      <p:sp>
        <p:nvSpPr>
          <p:cNvPr id="204836" name="Text Box 36"/>
          <p:cNvSpPr txBox="1">
            <a:spLocks noChangeArrowheads="1"/>
          </p:cNvSpPr>
          <p:nvPr/>
        </p:nvSpPr>
        <p:spPr bwMode="auto">
          <a:xfrm>
            <a:off x="898525" y="4103688"/>
            <a:ext cx="1435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FF00"/>
                </a:solidFill>
              </a:rPr>
              <a:t>Emission light</a:t>
            </a:r>
          </a:p>
        </p:txBody>
      </p:sp>
      <p:sp>
        <p:nvSpPr>
          <p:cNvPr id="204837" name="Text Box 37"/>
          <p:cNvSpPr txBox="1">
            <a:spLocks noChangeArrowheads="1"/>
          </p:cNvSpPr>
          <p:nvPr/>
        </p:nvSpPr>
        <p:spPr bwMode="auto">
          <a:xfrm>
            <a:off x="822325" y="2122488"/>
            <a:ext cx="85883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Pinhole</a:t>
            </a:r>
          </a:p>
        </p:txBody>
      </p:sp>
      <p:sp>
        <p:nvSpPr>
          <p:cNvPr id="204838" name="Line 38"/>
          <p:cNvSpPr>
            <a:spLocks noChangeShapeType="1"/>
          </p:cNvSpPr>
          <p:nvPr/>
        </p:nvSpPr>
        <p:spPr bwMode="auto">
          <a:xfrm rot="18900000" flipV="1">
            <a:off x="2143125" y="4343400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39" name="Line 39"/>
          <p:cNvSpPr>
            <a:spLocks noChangeShapeType="1"/>
          </p:cNvSpPr>
          <p:nvPr/>
        </p:nvSpPr>
        <p:spPr bwMode="auto">
          <a:xfrm>
            <a:off x="2530475" y="4941888"/>
            <a:ext cx="30829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0" name="Line 40"/>
          <p:cNvSpPr>
            <a:spLocks noChangeShapeType="1"/>
          </p:cNvSpPr>
          <p:nvPr/>
        </p:nvSpPr>
        <p:spPr bwMode="auto">
          <a:xfrm>
            <a:off x="2835275" y="4637088"/>
            <a:ext cx="2778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1" name="Line 41"/>
          <p:cNvSpPr>
            <a:spLocks noChangeShapeType="1"/>
          </p:cNvSpPr>
          <p:nvPr/>
        </p:nvSpPr>
        <p:spPr bwMode="auto">
          <a:xfrm>
            <a:off x="3140075" y="4332288"/>
            <a:ext cx="24733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2" name="Line 42"/>
          <p:cNvSpPr>
            <a:spLocks noChangeShapeType="1"/>
          </p:cNvSpPr>
          <p:nvPr/>
        </p:nvSpPr>
        <p:spPr bwMode="auto">
          <a:xfrm>
            <a:off x="3444875" y="4027488"/>
            <a:ext cx="2168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3" name="Line 43"/>
          <p:cNvSpPr>
            <a:spLocks noChangeShapeType="1"/>
          </p:cNvSpPr>
          <p:nvPr/>
        </p:nvSpPr>
        <p:spPr bwMode="auto">
          <a:xfrm>
            <a:off x="3749675" y="3722688"/>
            <a:ext cx="18637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4" name="Line 44"/>
          <p:cNvSpPr>
            <a:spLocks noChangeShapeType="1"/>
          </p:cNvSpPr>
          <p:nvPr/>
        </p:nvSpPr>
        <p:spPr bwMode="auto">
          <a:xfrm>
            <a:off x="2684463" y="2282825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5" name="Line 45"/>
          <p:cNvSpPr>
            <a:spLocks noChangeShapeType="1"/>
          </p:cNvSpPr>
          <p:nvPr/>
        </p:nvSpPr>
        <p:spPr bwMode="auto">
          <a:xfrm flipV="1">
            <a:off x="3109913" y="1987550"/>
            <a:ext cx="163512" cy="3825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6" name="Line 46"/>
          <p:cNvSpPr>
            <a:spLocks noChangeShapeType="1"/>
          </p:cNvSpPr>
          <p:nvPr/>
        </p:nvSpPr>
        <p:spPr bwMode="auto">
          <a:xfrm flipH="1" flipV="1">
            <a:off x="3033713" y="1987550"/>
            <a:ext cx="228600" cy="5349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7" name="Line 47"/>
          <p:cNvSpPr>
            <a:spLocks noChangeShapeType="1"/>
          </p:cNvSpPr>
          <p:nvPr/>
        </p:nvSpPr>
        <p:spPr bwMode="auto">
          <a:xfrm flipH="1">
            <a:off x="2943225" y="1379538"/>
            <a:ext cx="228600" cy="45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8" name="Line 48"/>
          <p:cNvSpPr>
            <a:spLocks noChangeShapeType="1"/>
          </p:cNvSpPr>
          <p:nvPr/>
        </p:nvSpPr>
        <p:spPr bwMode="auto">
          <a:xfrm>
            <a:off x="3171825" y="1379538"/>
            <a:ext cx="227013" cy="45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9" name="Freeform 49"/>
          <p:cNvSpPr>
            <a:spLocks/>
          </p:cNvSpPr>
          <p:nvPr/>
        </p:nvSpPr>
        <p:spPr bwMode="auto">
          <a:xfrm>
            <a:off x="2944813" y="1682750"/>
            <a:ext cx="455612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1" y="143"/>
              </a:cxn>
              <a:cxn ang="0">
                <a:pos x="383" y="0"/>
              </a:cxn>
            </a:cxnLst>
            <a:rect l="0" t="0" r="r" b="b"/>
            <a:pathLst>
              <a:path w="383" h="143">
                <a:moveTo>
                  <a:pt x="0" y="0"/>
                </a:moveTo>
                <a:cubicBezTo>
                  <a:pt x="63" y="71"/>
                  <a:pt x="127" y="143"/>
                  <a:pt x="191" y="143"/>
                </a:cubicBezTo>
                <a:cubicBezTo>
                  <a:pt x="255" y="143"/>
                  <a:pt x="351" y="32"/>
                  <a:pt x="383" y="0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50" name="Text Box 50"/>
          <p:cNvSpPr txBox="1">
            <a:spLocks noChangeArrowheads="1"/>
          </p:cNvSpPr>
          <p:nvPr/>
        </p:nvSpPr>
        <p:spPr bwMode="auto">
          <a:xfrm>
            <a:off x="819150" y="1379538"/>
            <a:ext cx="9525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Detector</a:t>
            </a:r>
          </a:p>
        </p:txBody>
      </p:sp>
      <p:sp>
        <p:nvSpPr>
          <p:cNvPr id="204851" name="Text Box 51"/>
          <p:cNvSpPr txBox="1">
            <a:spLocks noChangeArrowheads="1"/>
          </p:cNvSpPr>
          <p:nvPr/>
        </p:nvSpPr>
        <p:spPr bwMode="auto">
          <a:xfrm>
            <a:off x="5761038" y="1143000"/>
            <a:ext cx="32908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sz="2000"/>
              <a:t>Scan excitation spot point-by-point to build up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1" grpId="0" animBg="1"/>
      <p:bldP spid="204822" grpId="0" animBg="1"/>
      <p:bldP spid="204823" grpId="0" animBg="1"/>
      <p:bldP spid="204824" grpId="0" animBg="1"/>
      <p:bldP spid="204825" grpId="0" animBg="1"/>
      <p:bldP spid="204826" grpId="0" animBg="1"/>
      <p:bldP spid="204827" grpId="0" animBg="1"/>
      <p:bldP spid="204828" grpId="0" animBg="1"/>
      <p:bldP spid="204829" grpId="0" animBg="1"/>
      <p:bldP spid="204830" grpId="0" animBg="1"/>
      <p:bldP spid="204831" grpId="0" animBg="1"/>
      <p:bldP spid="204832" grpId="0" animBg="1"/>
      <p:bldP spid="204836" grpId="0"/>
      <p:bldP spid="204845" grpId="0" animBg="1"/>
      <p:bldP spid="204846" grpId="0" animBg="1"/>
      <p:bldP spid="2048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65100"/>
            <a:ext cx="7772400" cy="762000"/>
          </a:xfrm>
        </p:spPr>
        <p:txBody>
          <a:bodyPr/>
          <a:lstStyle/>
          <a:p>
            <a:r>
              <a:rPr lang="en-US"/>
              <a:t>How big should your pinhole be?</a:t>
            </a:r>
          </a:p>
        </p:txBody>
      </p:sp>
      <p:pic>
        <p:nvPicPr>
          <p:cNvPr id="215067" name="Picture 27"/>
          <p:cNvPicPr>
            <a:picLocks noChangeAspect="1" noChangeArrowheads="1"/>
          </p:cNvPicPr>
          <p:nvPr/>
        </p:nvPicPr>
        <p:blipFill>
          <a:blip r:embed="rId3" cstate="print"/>
          <a:srcRect l="8452" t="3429" r="3960" b="8983"/>
          <a:stretch>
            <a:fillRect/>
          </a:stretch>
        </p:blipFill>
        <p:spPr bwMode="auto">
          <a:xfrm>
            <a:off x="625475" y="4264025"/>
            <a:ext cx="2352675" cy="2352675"/>
          </a:xfrm>
          <a:prstGeom prst="rect">
            <a:avLst/>
          </a:prstGeom>
          <a:noFill/>
        </p:spPr>
      </p:pic>
      <p:pic>
        <p:nvPicPr>
          <p:cNvPr id="215068" name="Picture 28"/>
          <p:cNvPicPr>
            <a:picLocks noChangeAspect="1" noChangeArrowheads="1"/>
          </p:cNvPicPr>
          <p:nvPr/>
        </p:nvPicPr>
        <p:blipFill>
          <a:blip r:embed="rId4" cstate="print"/>
          <a:srcRect l="8281" t="8627" r="8337" b="8685"/>
          <a:stretch>
            <a:fillRect/>
          </a:stretch>
        </p:blipFill>
        <p:spPr bwMode="auto">
          <a:xfrm>
            <a:off x="658813" y="1465263"/>
            <a:ext cx="2286000" cy="2266950"/>
          </a:xfrm>
          <a:prstGeom prst="rect">
            <a:avLst/>
          </a:prstGeom>
          <a:noFill/>
        </p:spPr>
      </p:pic>
      <p:sp>
        <p:nvSpPr>
          <p:cNvPr id="215069" name="Text Box 29"/>
          <p:cNvSpPr txBox="1">
            <a:spLocks noChangeArrowheads="1"/>
          </p:cNvSpPr>
          <p:nvPr/>
        </p:nvSpPr>
        <p:spPr bwMode="auto">
          <a:xfrm>
            <a:off x="1081088" y="890588"/>
            <a:ext cx="682942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/>
              <a:t>Resolution is limited by the point-spread function</a:t>
            </a:r>
          </a:p>
        </p:txBody>
      </p:sp>
      <p:sp>
        <p:nvSpPr>
          <p:cNvPr id="215075" name="Rectangle 35"/>
          <p:cNvSpPr>
            <a:spLocks noChangeArrowheads="1"/>
          </p:cNvSpPr>
          <p:nvPr/>
        </p:nvSpPr>
        <p:spPr bwMode="auto">
          <a:xfrm>
            <a:off x="5816930" y="4419600"/>
            <a:ext cx="157447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halkboard" charset="0"/>
              </a:rPr>
              <a:t>Airy disk </a:t>
            </a:r>
            <a:r>
              <a:rPr lang="en-US" dirty="0" smtClean="0">
                <a:solidFill>
                  <a:schemeClr val="tx2"/>
                </a:solidFill>
                <a:latin typeface="Chalkboard" charset="0"/>
              </a:rPr>
              <a:t>radius</a:t>
            </a:r>
            <a:endParaRPr lang="en-US" dirty="0">
              <a:solidFill>
                <a:schemeClr val="tx2"/>
              </a:solidFill>
              <a:latin typeface="Chalkboard" charset="0"/>
            </a:endParaRPr>
          </a:p>
          <a:p>
            <a:pPr algn="ctr"/>
            <a:r>
              <a:rPr lang="en-US" dirty="0">
                <a:solidFill>
                  <a:schemeClr val="tx2"/>
                </a:solidFill>
                <a:latin typeface="Chalkboard" charset="0"/>
              </a:rPr>
              <a:t>≈ </a:t>
            </a:r>
            <a:r>
              <a:rPr lang="en-US" dirty="0">
                <a:solidFill>
                  <a:srgbClr val="FF0000"/>
                </a:solidFill>
                <a:latin typeface="Chalkboard" charset="0"/>
              </a:rPr>
              <a:t>0.61 </a:t>
            </a:r>
            <a:r>
              <a:rPr lang="en-US" i="1" dirty="0">
                <a:solidFill>
                  <a:srgbClr val="FF0000"/>
                </a:solidFill>
                <a:latin typeface="Chalkboard" charset="0"/>
                <a:sym typeface="Symbol" pitchFamily="18" charset="2"/>
              </a:rPr>
              <a:t></a:t>
            </a:r>
            <a:r>
              <a:rPr lang="en-US" dirty="0">
                <a:solidFill>
                  <a:srgbClr val="FF0000"/>
                </a:solidFill>
                <a:latin typeface="Chalkboard" charset="0"/>
              </a:rPr>
              <a:t> </a:t>
            </a:r>
            <a:r>
              <a:rPr lang="en-US" i="1" dirty="0">
                <a:solidFill>
                  <a:srgbClr val="FF0000"/>
                </a:solidFill>
                <a:latin typeface="Chalkboard" charset="0"/>
              </a:rPr>
              <a:t>/NA</a:t>
            </a:r>
          </a:p>
        </p:txBody>
      </p:sp>
      <p:sp>
        <p:nvSpPr>
          <p:cNvPr id="215079" name="Text Box 39"/>
          <p:cNvSpPr txBox="1">
            <a:spLocks noChangeArrowheads="1"/>
          </p:cNvSpPr>
          <p:nvPr/>
        </p:nvSpPr>
        <p:spPr bwMode="auto">
          <a:xfrm>
            <a:off x="3130550" y="2349500"/>
            <a:ext cx="31908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215080" name="Text Box 40"/>
          <p:cNvSpPr txBox="1">
            <a:spLocks noChangeArrowheads="1"/>
          </p:cNvSpPr>
          <p:nvPr/>
        </p:nvSpPr>
        <p:spPr bwMode="auto">
          <a:xfrm>
            <a:off x="3135313" y="5326063"/>
            <a:ext cx="3079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Z</a:t>
            </a:r>
          </a:p>
        </p:txBody>
      </p:sp>
      <p:sp>
        <p:nvSpPr>
          <p:cNvPr id="215081" name="Text Box 41"/>
          <p:cNvSpPr txBox="1">
            <a:spLocks noChangeArrowheads="1"/>
          </p:cNvSpPr>
          <p:nvPr/>
        </p:nvSpPr>
        <p:spPr bwMode="auto">
          <a:xfrm>
            <a:off x="1643063" y="3884613"/>
            <a:ext cx="31908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X</a:t>
            </a:r>
          </a:p>
        </p:txBody>
      </p:sp>
      <p:pic>
        <p:nvPicPr>
          <p:cNvPr id="19" name="Picture 1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83163" y="2144713"/>
            <a:ext cx="3611562" cy="1779720"/>
          </a:xfrm>
          <a:prstGeom prst="rect">
            <a:avLst/>
          </a:prstGeom>
          <a:noFill/>
        </p:spPr>
      </p:pic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6369999" y="4149499"/>
            <a:ext cx="3992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6357938" y="3877150"/>
            <a:ext cx="0" cy="363131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6779099" y="2320119"/>
            <a:ext cx="0" cy="192961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65100"/>
            <a:ext cx="7772400" cy="762000"/>
          </a:xfrm>
        </p:spPr>
        <p:txBody>
          <a:bodyPr/>
          <a:lstStyle/>
          <a:p>
            <a:r>
              <a:rPr lang="en-US"/>
              <a:t>How big should your pinhole be?</a:t>
            </a:r>
          </a:p>
        </p:txBody>
      </p:sp>
      <p:pic>
        <p:nvPicPr>
          <p:cNvPr id="215068" name="Picture 28"/>
          <p:cNvPicPr>
            <a:picLocks noChangeAspect="1" noChangeArrowheads="1"/>
          </p:cNvPicPr>
          <p:nvPr/>
        </p:nvPicPr>
        <p:blipFill>
          <a:blip r:embed="rId3" cstate="print"/>
          <a:srcRect l="8281" t="8627" r="8337" b="8685"/>
          <a:stretch>
            <a:fillRect/>
          </a:stretch>
        </p:blipFill>
        <p:spPr bwMode="auto">
          <a:xfrm>
            <a:off x="658813" y="1465263"/>
            <a:ext cx="2286000" cy="2266950"/>
          </a:xfrm>
          <a:prstGeom prst="rect">
            <a:avLst/>
          </a:prstGeom>
          <a:noFill/>
        </p:spPr>
      </p:pic>
      <p:sp>
        <p:nvSpPr>
          <p:cNvPr id="215069" name="Text Box 29"/>
          <p:cNvSpPr txBox="1">
            <a:spLocks noChangeArrowheads="1"/>
          </p:cNvSpPr>
          <p:nvPr/>
        </p:nvSpPr>
        <p:spPr bwMode="auto">
          <a:xfrm>
            <a:off x="1081088" y="890588"/>
            <a:ext cx="682942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smtClean="0"/>
              <a:t>Want pinhole to pass entire Airy disk</a:t>
            </a:r>
            <a:endParaRPr lang="en-US" sz="1800" dirty="0"/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4556125" y="1578987"/>
            <a:ext cx="3611563" cy="2105025"/>
            <a:chOff x="2841" y="2205"/>
            <a:chExt cx="2275" cy="1113"/>
          </a:xfrm>
        </p:grpSpPr>
        <p:pic>
          <p:nvPicPr>
            <p:cNvPr id="215071" name="Picture 3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41" y="2205"/>
              <a:ext cx="2275" cy="941"/>
            </a:xfrm>
            <a:prstGeom prst="rect">
              <a:avLst/>
            </a:prstGeom>
            <a:noFill/>
          </p:spPr>
        </p:pic>
        <p:sp>
          <p:nvSpPr>
            <p:cNvPr id="215072" name="Line 32"/>
            <p:cNvSpPr>
              <a:spLocks noChangeShapeType="1"/>
            </p:cNvSpPr>
            <p:nvPr/>
          </p:nvSpPr>
          <p:spPr bwMode="auto">
            <a:xfrm>
              <a:off x="3706" y="3265"/>
              <a:ext cx="5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073" name="Line 33"/>
            <p:cNvSpPr>
              <a:spLocks noChangeShapeType="1"/>
            </p:cNvSpPr>
            <p:nvPr/>
          </p:nvSpPr>
          <p:spPr bwMode="auto">
            <a:xfrm>
              <a:off x="3707" y="3121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074" name="Line 34"/>
            <p:cNvSpPr>
              <a:spLocks noChangeShapeType="1"/>
            </p:cNvSpPr>
            <p:nvPr/>
          </p:nvSpPr>
          <p:spPr bwMode="auto">
            <a:xfrm>
              <a:off x="4256" y="312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5075" name="Rectangle 35"/>
          <p:cNvSpPr>
            <a:spLocks noChangeArrowheads="1"/>
          </p:cNvSpPr>
          <p:nvPr/>
        </p:nvSpPr>
        <p:spPr bwMode="auto">
          <a:xfrm>
            <a:off x="5475086" y="3911025"/>
            <a:ext cx="18149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halkboard" charset="0"/>
              </a:rPr>
              <a:t>Airy disk </a:t>
            </a:r>
            <a:r>
              <a:rPr lang="en-US" dirty="0" smtClean="0">
                <a:solidFill>
                  <a:schemeClr val="tx2"/>
                </a:solidFill>
                <a:latin typeface="Chalkboard" charset="0"/>
              </a:rPr>
              <a:t>diameter</a:t>
            </a:r>
            <a:endParaRPr lang="en-US" dirty="0">
              <a:solidFill>
                <a:schemeClr val="tx2"/>
              </a:solidFill>
              <a:latin typeface="Chalkboard" charset="0"/>
            </a:endParaRPr>
          </a:p>
          <a:p>
            <a:pPr algn="ctr"/>
            <a:r>
              <a:rPr lang="en-US" dirty="0">
                <a:solidFill>
                  <a:schemeClr val="tx2"/>
                </a:solidFill>
                <a:latin typeface="Chalkboard" charset="0"/>
              </a:rPr>
              <a:t>≈ </a:t>
            </a:r>
            <a:r>
              <a:rPr lang="en-US" dirty="0" smtClean="0">
                <a:solidFill>
                  <a:srgbClr val="FF0000"/>
                </a:solidFill>
                <a:latin typeface="Chalkboard" charset="0"/>
              </a:rPr>
              <a:t>1.22 </a:t>
            </a:r>
            <a:r>
              <a:rPr lang="en-US" i="1" dirty="0">
                <a:solidFill>
                  <a:srgbClr val="FF0000"/>
                </a:solidFill>
                <a:latin typeface="Chalkboard" charset="0"/>
                <a:sym typeface="Symbol" pitchFamily="18" charset="2"/>
              </a:rPr>
              <a:t></a:t>
            </a:r>
            <a:r>
              <a:rPr lang="en-US" dirty="0">
                <a:solidFill>
                  <a:srgbClr val="FF0000"/>
                </a:solidFill>
                <a:latin typeface="Chalkboard" charset="0"/>
              </a:rPr>
              <a:t> </a:t>
            </a:r>
            <a:r>
              <a:rPr lang="en-US" i="1" dirty="0">
                <a:solidFill>
                  <a:srgbClr val="FF0000"/>
                </a:solidFill>
                <a:latin typeface="Chalkboard" charset="0"/>
              </a:rPr>
              <a:t>/NA</a:t>
            </a:r>
          </a:p>
        </p:txBody>
      </p:sp>
      <p:sp>
        <p:nvSpPr>
          <p:cNvPr id="215079" name="Text Box 39"/>
          <p:cNvSpPr txBox="1">
            <a:spLocks noChangeArrowheads="1"/>
          </p:cNvSpPr>
          <p:nvPr/>
        </p:nvSpPr>
        <p:spPr bwMode="auto">
          <a:xfrm>
            <a:off x="3130550" y="2349500"/>
            <a:ext cx="31908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215081" name="Text Box 41"/>
          <p:cNvSpPr txBox="1">
            <a:spLocks noChangeArrowheads="1"/>
          </p:cNvSpPr>
          <p:nvPr/>
        </p:nvSpPr>
        <p:spPr bwMode="auto">
          <a:xfrm>
            <a:off x="1643063" y="3884613"/>
            <a:ext cx="31908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200" y="5181600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Width of point spread function at pinhole:</a:t>
            </a:r>
            <a:br>
              <a:rPr lang="en-US" sz="2400" dirty="0" smtClean="0"/>
            </a:br>
            <a:r>
              <a:rPr lang="en-US" sz="2400" dirty="0" smtClean="0"/>
              <a:t>Airy disk diameter </a:t>
            </a:r>
            <a:r>
              <a:rPr lang="en-US" sz="2400" dirty="0" smtClean="0">
                <a:cs typeface="Arial" charset="0"/>
              </a:rPr>
              <a:t>× magnification of lens</a:t>
            </a:r>
            <a:endParaRPr lang="en-US" sz="2400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544513"/>
            <a:ext cx="7772400" cy="762000"/>
          </a:xfrm>
        </p:spPr>
        <p:txBody>
          <a:bodyPr/>
          <a:lstStyle/>
          <a:p>
            <a:r>
              <a:rPr lang="en-US"/>
              <a:t>How big should your pinhole be?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31938"/>
            <a:ext cx="8763000" cy="5084762"/>
          </a:xfrm>
        </p:spPr>
        <p:txBody>
          <a:bodyPr/>
          <a:lstStyle/>
          <a:p>
            <a:r>
              <a:rPr lang="en-US" dirty="0"/>
              <a:t>Width of point spread function at pinhole = </a:t>
            </a:r>
            <a:br>
              <a:rPr lang="en-US" dirty="0"/>
            </a:br>
            <a:r>
              <a:rPr lang="en-US" dirty="0"/>
              <a:t> Airy disk diameter </a:t>
            </a:r>
            <a:r>
              <a:rPr lang="en-US" dirty="0">
                <a:cs typeface="Arial" charset="0"/>
              </a:rPr>
              <a:t>× magnification of lens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= 1 Airy </a:t>
            </a:r>
            <a:r>
              <a:rPr lang="en-US" dirty="0" smtClean="0">
                <a:cs typeface="Arial" charset="0"/>
              </a:rPr>
              <a:t>unit</a:t>
            </a:r>
            <a:br>
              <a:rPr lang="en-US" dirty="0" smtClean="0">
                <a:cs typeface="Arial" charset="0"/>
              </a:rPr>
            </a:br>
            <a:r>
              <a:rPr lang="en-US" dirty="0" smtClean="0">
                <a:cs typeface="Arial" charset="0"/>
              </a:rPr>
              <a:t>= resolution of lens × magnification of lens × 2</a:t>
            </a:r>
            <a:endParaRPr lang="en-US" dirty="0">
              <a:cs typeface="Arial" charset="0"/>
            </a:endParaRPr>
          </a:p>
          <a:p>
            <a:endParaRPr lang="en-US" dirty="0">
              <a:cs typeface="Arial" charset="0"/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cs typeface="Arial" charset="0"/>
              </a:rPr>
              <a:t>100x / 1.4 NA: resolution = 220nm, so 1 Airy unit = </a:t>
            </a:r>
            <a:r>
              <a:rPr lang="en-US" dirty="0" smtClean="0">
                <a:cs typeface="Arial" charset="0"/>
              </a:rPr>
              <a:t>44 </a:t>
            </a:r>
            <a:r>
              <a:rPr lang="en-US" dirty="0" smtClean="0">
                <a:latin typeface="Symbol" pitchFamily="18" charset="2"/>
                <a:cs typeface="Arial" charset="0"/>
              </a:rPr>
              <a:t>m</a:t>
            </a:r>
            <a:r>
              <a:rPr lang="en-US" dirty="0" smtClean="0">
                <a:cs typeface="Arial" charset="0"/>
              </a:rPr>
              <a:t>m</a:t>
            </a:r>
            <a:endParaRPr lang="en-US" dirty="0">
              <a:cs typeface="Arial" charset="0"/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cs typeface="Arial" charset="0"/>
              </a:rPr>
              <a:t>40x / 1.3 NA: resolution = 235nm, so 1 Airy unit = </a:t>
            </a:r>
            <a:r>
              <a:rPr lang="en-US" dirty="0" smtClean="0">
                <a:cs typeface="Arial" charset="0"/>
              </a:rPr>
              <a:t>19 </a:t>
            </a:r>
            <a:r>
              <a:rPr lang="en-US" dirty="0">
                <a:latin typeface="Symbol" pitchFamily="18" charset="2"/>
                <a:cs typeface="Arial" charset="0"/>
              </a:rPr>
              <a:t>m</a:t>
            </a:r>
            <a:r>
              <a:rPr lang="en-US" dirty="0">
                <a:cs typeface="Arial" charset="0"/>
              </a:rPr>
              <a:t>m</a:t>
            </a:r>
          </a:p>
          <a:p>
            <a:pPr lvl="1">
              <a:spcAft>
                <a:spcPts val="600"/>
              </a:spcAft>
            </a:pPr>
            <a:r>
              <a:rPr lang="en-US" dirty="0">
                <a:cs typeface="Arial" charset="0"/>
              </a:rPr>
              <a:t>20x / 0.75 NA: resolution = 407nm, so 1 Airy unit = </a:t>
            </a:r>
            <a:r>
              <a:rPr lang="en-US" dirty="0" smtClean="0">
                <a:cs typeface="Arial" charset="0"/>
              </a:rPr>
              <a:t>16 </a:t>
            </a:r>
            <a:r>
              <a:rPr lang="en-US" dirty="0">
                <a:latin typeface="Symbol" pitchFamily="18" charset="2"/>
                <a:cs typeface="Arial" charset="0"/>
              </a:rPr>
              <a:t>m</a:t>
            </a:r>
            <a:r>
              <a:rPr lang="en-US" dirty="0">
                <a:cs typeface="Arial" charset="0"/>
              </a:rPr>
              <a:t>m</a:t>
            </a:r>
          </a:p>
          <a:p>
            <a:pPr lvl="1">
              <a:spcAft>
                <a:spcPts val="600"/>
              </a:spcAft>
            </a:pPr>
            <a:r>
              <a:rPr lang="en-US" dirty="0">
                <a:cs typeface="Arial" charset="0"/>
              </a:rPr>
              <a:t>10x / 0.45 NA: resolution = 678nm, so 1 Airy unit = </a:t>
            </a:r>
            <a:r>
              <a:rPr lang="en-US" dirty="0" smtClean="0">
                <a:cs typeface="Arial" charset="0"/>
              </a:rPr>
              <a:t>14 </a:t>
            </a:r>
            <a:r>
              <a:rPr lang="en-US" dirty="0">
                <a:latin typeface="Symbol" pitchFamily="18" charset="2"/>
                <a:cs typeface="Arial" charset="0"/>
              </a:rPr>
              <a:t>m</a:t>
            </a:r>
            <a:r>
              <a:rPr lang="en-US" dirty="0">
                <a:cs typeface="Arial" charset="0"/>
              </a:rPr>
              <a:t>m</a:t>
            </a:r>
          </a:p>
          <a:p>
            <a:pPr lvl="1"/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Light sources</a:t>
            </a:r>
          </a:p>
        </p:txBody>
      </p:sp>
      <p:sp>
        <p:nvSpPr>
          <p:cNvPr id="135173" name="Freeform 5"/>
          <p:cNvSpPr>
            <a:spLocks/>
          </p:cNvSpPr>
          <p:nvPr/>
        </p:nvSpPr>
        <p:spPr bwMode="auto">
          <a:xfrm>
            <a:off x="5026025" y="4195763"/>
            <a:ext cx="21336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5174" name="Oval 6"/>
          <p:cNvSpPr>
            <a:spLocks noChangeArrowheads="1"/>
          </p:cNvSpPr>
          <p:nvPr/>
        </p:nvSpPr>
        <p:spPr bwMode="auto">
          <a:xfrm>
            <a:off x="5788025" y="5110163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5" name="Text Box 7"/>
          <p:cNvSpPr txBox="1">
            <a:spLocks noChangeArrowheads="1"/>
          </p:cNvSpPr>
          <p:nvPr/>
        </p:nvSpPr>
        <p:spPr bwMode="auto">
          <a:xfrm>
            <a:off x="7304088" y="5249863"/>
            <a:ext cx="8715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Sample</a:t>
            </a:r>
          </a:p>
        </p:txBody>
      </p:sp>
      <p:sp>
        <p:nvSpPr>
          <p:cNvPr id="135176" name="Text Box 8"/>
          <p:cNvSpPr txBox="1">
            <a:spLocks noChangeArrowheads="1"/>
          </p:cNvSpPr>
          <p:nvPr/>
        </p:nvSpPr>
        <p:spPr bwMode="auto">
          <a:xfrm>
            <a:off x="7304088" y="4414838"/>
            <a:ext cx="14589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Objective lens</a:t>
            </a:r>
          </a:p>
        </p:txBody>
      </p:sp>
      <p:sp>
        <p:nvSpPr>
          <p:cNvPr id="135177" name="Line 9"/>
          <p:cNvSpPr>
            <a:spLocks noChangeShapeType="1"/>
          </p:cNvSpPr>
          <p:nvPr/>
        </p:nvSpPr>
        <p:spPr bwMode="auto">
          <a:xfrm>
            <a:off x="5788025" y="3890963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78" name="Line 10"/>
          <p:cNvSpPr>
            <a:spLocks noChangeShapeType="1"/>
          </p:cNvSpPr>
          <p:nvPr/>
        </p:nvSpPr>
        <p:spPr bwMode="auto">
          <a:xfrm>
            <a:off x="5483225" y="4195763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79" name="Line 11"/>
          <p:cNvSpPr>
            <a:spLocks noChangeShapeType="1"/>
          </p:cNvSpPr>
          <p:nvPr/>
        </p:nvSpPr>
        <p:spPr bwMode="auto">
          <a:xfrm>
            <a:off x="6397625" y="3281363"/>
            <a:ext cx="0" cy="1143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0" name="Line 12"/>
          <p:cNvSpPr>
            <a:spLocks noChangeShapeType="1"/>
          </p:cNvSpPr>
          <p:nvPr/>
        </p:nvSpPr>
        <p:spPr bwMode="auto">
          <a:xfrm>
            <a:off x="6092825" y="3586163"/>
            <a:ext cx="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1" name="Line 13"/>
          <p:cNvSpPr>
            <a:spLocks noChangeShapeType="1"/>
          </p:cNvSpPr>
          <p:nvPr/>
        </p:nvSpPr>
        <p:spPr bwMode="auto">
          <a:xfrm>
            <a:off x="6702425" y="2976563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2" name="Line 14"/>
          <p:cNvSpPr>
            <a:spLocks noChangeShapeType="1"/>
          </p:cNvSpPr>
          <p:nvPr/>
        </p:nvSpPr>
        <p:spPr bwMode="auto">
          <a:xfrm>
            <a:off x="6092825" y="4424363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3" name="Line 15"/>
          <p:cNvSpPr>
            <a:spLocks noChangeShapeType="1"/>
          </p:cNvSpPr>
          <p:nvPr/>
        </p:nvSpPr>
        <p:spPr bwMode="auto">
          <a:xfrm>
            <a:off x="5788025" y="4424363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4" name="Line 16"/>
          <p:cNvSpPr>
            <a:spLocks noChangeShapeType="1"/>
          </p:cNvSpPr>
          <p:nvPr/>
        </p:nvSpPr>
        <p:spPr bwMode="auto">
          <a:xfrm>
            <a:off x="5483225" y="4424363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5" name="Line 17"/>
          <p:cNvSpPr>
            <a:spLocks noChangeShapeType="1"/>
          </p:cNvSpPr>
          <p:nvPr/>
        </p:nvSpPr>
        <p:spPr bwMode="auto">
          <a:xfrm flipH="1">
            <a:off x="6092825" y="4424363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6" name="Line 18"/>
          <p:cNvSpPr>
            <a:spLocks noChangeShapeType="1"/>
          </p:cNvSpPr>
          <p:nvPr/>
        </p:nvSpPr>
        <p:spPr bwMode="auto">
          <a:xfrm flipH="1">
            <a:off x="6092825" y="4424363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7" name="Text Box 19"/>
          <p:cNvSpPr txBox="1">
            <a:spLocks noChangeArrowheads="1"/>
          </p:cNvSpPr>
          <p:nvPr/>
        </p:nvSpPr>
        <p:spPr bwMode="auto">
          <a:xfrm>
            <a:off x="7213600" y="2566988"/>
            <a:ext cx="1492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Excitation light</a:t>
            </a:r>
          </a:p>
        </p:txBody>
      </p:sp>
      <p:sp>
        <p:nvSpPr>
          <p:cNvPr id="135199" name="Line 31"/>
          <p:cNvSpPr>
            <a:spLocks noChangeShapeType="1"/>
          </p:cNvSpPr>
          <p:nvPr/>
        </p:nvSpPr>
        <p:spPr bwMode="auto">
          <a:xfrm>
            <a:off x="5634038" y="5414963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201" name="Line 33"/>
          <p:cNvSpPr>
            <a:spLocks noChangeShapeType="1"/>
          </p:cNvSpPr>
          <p:nvPr/>
        </p:nvSpPr>
        <p:spPr bwMode="auto">
          <a:xfrm rot="18900000" flipV="1">
            <a:off x="5083175" y="3597275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202" name="Line 34"/>
          <p:cNvSpPr>
            <a:spLocks noChangeShapeType="1"/>
          </p:cNvSpPr>
          <p:nvPr/>
        </p:nvSpPr>
        <p:spPr bwMode="auto">
          <a:xfrm>
            <a:off x="5470525" y="4195763"/>
            <a:ext cx="30829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203" name="Line 35"/>
          <p:cNvSpPr>
            <a:spLocks noChangeShapeType="1"/>
          </p:cNvSpPr>
          <p:nvPr/>
        </p:nvSpPr>
        <p:spPr bwMode="auto">
          <a:xfrm>
            <a:off x="5775325" y="3890963"/>
            <a:ext cx="2778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204" name="Line 36"/>
          <p:cNvSpPr>
            <a:spLocks noChangeShapeType="1"/>
          </p:cNvSpPr>
          <p:nvPr/>
        </p:nvSpPr>
        <p:spPr bwMode="auto">
          <a:xfrm>
            <a:off x="6080125" y="3586163"/>
            <a:ext cx="24733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205" name="Line 37"/>
          <p:cNvSpPr>
            <a:spLocks noChangeShapeType="1"/>
          </p:cNvSpPr>
          <p:nvPr/>
        </p:nvSpPr>
        <p:spPr bwMode="auto">
          <a:xfrm>
            <a:off x="6384925" y="3281363"/>
            <a:ext cx="2168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206" name="Line 38"/>
          <p:cNvSpPr>
            <a:spLocks noChangeShapeType="1"/>
          </p:cNvSpPr>
          <p:nvPr/>
        </p:nvSpPr>
        <p:spPr bwMode="auto">
          <a:xfrm>
            <a:off x="6689725" y="2976563"/>
            <a:ext cx="18637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207" name="Text Box 39"/>
          <p:cNvSpPr txBox="1">
            <a:spLocks noChangeArrowheads="1"/>
          </p:cNvSpPr>
          <p:nvPr/>
        </p:nvSpPr>
        <p:spPr bwMode="auto">
          <a:xfrm>
            <a:off x="306388" y="1570038"/>
            <a:ext cx="5064125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Excitation light must be focused to a</a:t>
            </a:r>
            <a:br>
              <a:rPr lang="en-US" sz="2400"/>
            </a:br>
            <a:r>
              <a:rPr lang="en-US" sz="2400"/>
              <a:t>diffraction limited spot</a:t>
            </a:r>
          </a:p>
        </p:txBody>
      </p:sp>
      <p:sp>
        <p:nvSpPr>
          <p:cNvPr id="135208" name="Text Box 40"/>
          <p:cNvSpPr txBox="1">
            <a:spLocks noChangeArrowheads="1"/>
          </p:cNvSpPr>
          <p:nvPr/>
        </p:nvSpPr>
        <p:spPr bwMode="auto">
          <a:xfrm>
            <a:off x="322263" y="2670175"/>
            <a:ext cx="4559300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Could be done with an arc lamp</a:t>
            </a:r>
            <a:br>
              <a:rPr lang="en-US" sz="2400"/>
            </a:br>
            <a:r>
              <a:rPr lang="en-US" sz="2400"/>
              <a:t>and pinhole – but very inefficient</a:t>
            </a:r>
          </a:p>
        </p:txBody>
      </p:sp>
      <p:sp>
        <p:nvSpPr>
          <p:cNvPr id="135209" name="Text Box 41"/>
          <p:cNvSpPr txBox="1">
            <a:spLocks noChangeArrowheads="1"/>
          </p:cNvSpPr>
          <p:nvPr/>
        </p:nvSpPr>
        <p:spPr bwMode="auto">
          <a:xfrm>
            <a:off x="322263" y="4035425"/>
            <a:ext cx="3506787" cy="1187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Enter the laser: </a:t>
            </a:r>
          </a:p>
          <a:p>
            <a:r>
              <a:rPr lang="en-US" sz="2400"/>
              <a:t>Perfectly collimated and </a:t>
            </a:r>
            <a:br>
              <a:rPr lang="en-US" sz="2400"/>
            </a:br>
            <a:r>
              <a:rPr lang="en-US" sz="2400"/>
              <a:t>high power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Freeform 2"/>
          <p:cNvSpPr>
            <a:spLocks/>
          </p:cNvSpPr>
          <p:nvPr/>
        </p:nvSpPr>
        <p:spPr bwMode="auto">
          <a:xfrm>
            <a:off x="2230438" y="3729038"/>
            <a:ext cx="21336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0771" name="Oval 3"/>
          <p:cNvSpPr>
            <a:spLocks noChangeArrowheads="1"/>
          </p:cNvSpPr>
          <p:nvPr/>
        </p:nvSpPr>
        <p:spPr bwMode="auto">
          <a:xfrm>
            <a:off x="2992438" y="4643438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0772" name="Text Box 4"/>
          <p:cNvSpPr txBox="1">
            <a:spLocks noChangeArrowheads="1"/>
          </p:cNvSpPr>
          <p:nvPr/>
        </p:nvSpPr>
        <p:spPr bwMode="auto">
          <a:xfrm>
            <a:off x="3541713" y="395288"/>
            <a:ext cx="16700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</a:rPr>
              <a:t>Scanning</a:t>
            </a:r>
            <a:endParaRPr lang="en-US" altLang="en-US" sz="2800" u="sng">
              <a:solidFill>
                <a:schemeClr val="tx2"/>
              </a:solidFill>
            </a:endParaRPr>
          </a:p>
        </p:txBody>
      </p: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1004888" y="4643438"/>
            <a:ext cx="8715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Sample</a:t>
            </a:r>
          </a:p>
        </p:txBody>
      </p:sp>
      <p:sp>
        <p:nvSpPr>
          <p:cNvPr id="160774" name="Text Box 6"/>
          <p:cNvSpPr txBox="1">
            <a:spLocks noChangeArrowheads="1"/>
          </p:cNvSpPr>
          <p:nvPr/>
        </p:nvSpPr>
        <p:spPr bwMode="auto">
          <a:xfrm>
            <a:off x="509588" y="3865563"/>
            <a:ext cx="14589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Objective lens</a:t>
            </a:r>
          </a:p>
        </p:txBody>
      </p:sp>
      <p:sp>
        <p:nvSpPr>
          <p:cNvPr id="160775" name="Line 7"/>
          <p:cNvSpPr>
            <a:spLocks noChangeShapeType="1"/>
          </p:cNvSpPr>
          <p:nvPr/>
        </p:nvSpPr>
        <p:spPr bwMode="auto">
          <a:xfrm>
            <a:off x="2992438" y="2519363"/>
            <a:ext cx="0" cy="14382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6" name="Line 8"/>
          <p:cNvSpPr>
            <a:spLocks noChangeShapeType="1"/>
          </p:cNvSpPr>
          <p:nvPr/>
        </p:nvSpPr>
        <p:spPr bwMode="auto">
          <a:xfrm>
            <a:off x="2687638" y="2519363"/>
            <a:ext cx="0" cy="14382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7" name="Line 9"/>
          <p:cNvSpPr>
            <a:spLocks noChangeShapeType="1"/>
          </p:cNvSpPr>
          <p:nvPr/>
        </p:nvSpPr>
        <p:spPr bwMode="auto">
          <a:xfrm>
            <a:off x="3602038" y="2519363"/>
            <a:ext cx="0" cy="14382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8" name="Line 10"/>
          <p:cNvSpPr>
            <a:spLocks noChangeShapeType="1"/>
          </p:cNvSpPr>
          <p:nvPr/>
        </p:nvSpPr>
        <p:spPr bwMode="auto">
          <a:xfrm>
            <a:off x="3297238" y="2519363"/>
            <a:ext cx="0" cy="14382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9" name="Line 11"/>
          <p:cNvSpPr>
            <a:spLocks noChangeShapeType="1"/>
          </p:cNvSpPr>
          <p:nvPr/>
        </p:nvSpPr>
        <p:spPr bwMode="auto">
          <a:xfrm>
            <a:off x="3906838" y="2509838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80" name="Line 12"/>
          <p:cNvSpPr>
            <a:spLocks noChangeShapeType="1"/>
          </p:cNvSpPr>
          <p:nvPr/>
        </p:nvSpPr>
        <p:spPr bwMode="auto">
          <a:xfrm>
            <a:off x="3297238" y="3957638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81" name="Line 13"/>
          <p:cNvSpPr>
            <a:spLocks noChangeShapeType="1"/>
          </p:cNvSpPr>
          <p:nvPr/>
        </p:nvSpPr>
        <p:spPr bwMode="auto">
          <a:xfrm>
            <a:off x="2992438" y="395763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82" name="Line 14"/>
          <p:cNvSpPr>
            <a:spLocks noChangeShapeType="1"/>
          </p:cNvSpPr>
          <p:nvPr/>
        </p:nvSpPr>
        <p:spPr bwMode="auto">
          <a:xfrm>
            <a:off x="2687638" y="395763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83" name="Line 15"/>
          <p:cNvSpPr>
            <a:spLocks noChangeShapeType="1"/>
          </p:cNvSpPr>
          <p:nvPr/>
        </p:nvSpPr>
        <p:spPr bwMode="auto">
          <a:xfrm flipH="1">
            <a:off x="3297238" y="395763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84" name="Line 16"/>
          <p:cNvSpPr>
            <a:spLocks noChangeShapeType="1"/>
          </p:cNvSpPr>
          <p:nvPr/>
        </p:nvSpPr>
        <p:spPr bwMode="auto">
          <a:xfrm flipH="1">
            <a:off x="3297238" y="395763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801" name="Line 33"/>
          <p:cNvSpPr>
            <a:spLocks noChangeShapeType="1"/>
          </p:cNvSpPr>
          <p:nvPr/>
        </p:nvSpPr>
        <p:spPr bwMode="auto">
          <a:xfrm>
            <a:off x="2838450" y="4948238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60859" name="Group 91"/>
          <p:cNvGrpSpPr>
            <a:grpSpLocks/>
          </p:cNvGrpSpPr>
          <p:nvPr/>
        </p:nvGrpSpPr>
        <p:grpSpPr bwMode="auto">
          <a:xfrm>
            <a:off x="2557463" y="2519363"/>
            <a:ext cx="1371600" cy="2427287"/>
            <a:chOff x="3932" y="2495"/>
            <a:chExt cx="864" cy="1529"/>
          </a:xfrm>
        </p:grpSpPr>
        <p:sp>
          <p:nvSpPr>
            <p:cNvPr id="160821" name="Line 53"/>
            <p:cNvSpPr>
              <a:spLocks noChangeShapeType="1"/>
            </p:cNvSpPr>
            <p:nvPr/>
          </p:nvSpPr>
          <p:spPr bwMode="auto">
            <a:xfrm>
              <a:off x="4123" y="2495"/>
              <a:ext cx="97" cy="90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2" name="Line 54"/>
            <p:cNvSpPr>
              <a:spLocks noChangeShapeType="1"/>
            </p:cNvSpPr>
            <p:nvPr/>
          </p:nvSpPr>
          <p:spPr bwMode="auto">
            <a:xfrm>
              <a:off x="3932" y="2495"/>
              <a:ext cx="96" cy="90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3" name="Line 55"/>
            <p:cNvSpPr>
              <a:spLocks noChangeShapeType="1"/>
            </p:cNvSpPr>
            <p:nvPr/>
          </p:nvSpPr>
          <p:spPr bwMode="auto">
            <a:xfrm>
              <a:off x="4505" y="2495"/>
              <a:ext cx="99" cy="90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4" name="Line 56"/>
            <p:cNvSpPr>
              <a:spLocks noChangeShapeType="1"/>
            </p:cNvSpPr>
            <p:nvPr/>
          </p:nvSpPr>
          <p:spPr bwMode="auto">
            <a:xfrm>
              <a:off x="4314" y="2495"/>
              <a:ext cx="98" cy="90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5" name="Line 57"/>
            <p:cNvSpPr>
              <a:spLocks noChangeShapeType="1"/>
            </p:cNvSpPr>
            <p:nvPr/>
          </p:nvSpPr>
          <p:spPr bwMode="auto">
            <a:xfrm>
              <a:off x="4697" y="2495"/>
              <a:ext cx="99" cy="90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6" name="Line 58"/>
            <p:cNvSpPr>
              <a:spLocks noChangeShapeType="1"/>
            </p:cNvSpPr>
            <p:nvPr/>
          </p:nvSpPr>
          <p:spPr bwMode="auto">
            <a:xfrm>
              <a:off x="4412" y="3400"/>
              <a:ext cx="46" cy="62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7" name="Line 59"/>
            <p:cNvSpPr>
              <a:spLocks noChangeShapeType="1"/>
            </p:cNvSpPr>
            <p:nvPr/>
          </p:nvSpPr>
          <p:spPr bwMode="auto">
            <a:xfrm>
              <a:off x="4220" y="3400"/>
              <a:ext cx="238" cy="62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8" name="Line 60"/>
            <p:cNvSpPr>
              <a:spLocks noChangeShapeType="1"/>
            </p:cNvSpPr>
            <p:nvPr/>
          </p:nvSpPr>
          <p:spPr bwMode="auto">
            <a:xfrm>
              <a:off x="4028" y="3400"/>
              <a:ext cx="430" cy="62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9" name="Line 61"/>
            <p:cNvSpPr>
              <a:spLocks noChangeShapeType="1"/>
            </p:cNvSpPr>
            <p:nvPr/>
          </p:nvSpPr>
          <p:spPr bwMode="auto">
            <a:xfrm flipH="1">
              <a:off x="4458" y="3400"/>
              <a:ext cx="146" cy="62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30" name="Line 62"/>
            <p:cNvSpPr>
              <a:spLocks noChangeShapeType="1"/>
            </p:cNvSpPr>
            <p:nvPr/>
          </p:nvSpPr>
          <p:spPr bwMode="auto">
            <a:xfrm flipH="1">
              <a:off x="4458" y="3400"/>
              <a:ext cx="338" cy="62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0858" name="Group 90"/>
          <p:cNvGrpSpPr>
            <a:grpSpLocks/>
          </p:cNvGrpSpPr>
          <p:nvPr/>
        </p:nvGrpSpPr>
        <p:grpSpPr bwMode="auto">
          <a:xfrm>
            <a:off x="2709863" y="2519363"/>
            <a:ext cx="1290637" cy="2428875"/>
            <a:chOff x="585" y="1108"/>
            <a:chExt cx="813" cy="1530"/>
          </a:xfrm>
        </p:grpSpPr>
        <p:sp>
          <p:nvSpPr>
            <p:cNvPr id="160847" name="Line 79"/>
            <p:cNvSpPr>
              <a:spLocks noChangeShapeType="1"/>
            </p:cNvSpPr>
            <p:nvPr/>
          </p:nvSpPr>
          <p:spPr bwMode="auto">
            <a:xfrm flipH="1">
              <a:off x="778" y="1108"/>
              <a:ext cx="46" cy="9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48" name="Line 80"/>
            <p:cNvSpPr>
              <a:spLocks noChangeShapeType="1"/>
            </p:cNvSpPr>
            <p:nvPr/>
          </p:nvSpPr>
          <p:spPr bwMode="auto">
            <a:xfrm flipH="1">
              <a:off x="585" y="1108"/>
              <a:ext cx="48" cy="90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49" name="Line 81"/>
            <p:cNvSpPr>
              <a:spLocks noChangeShapeType="1"/>
            </p:cNvSpPr>
            <p:nvPr/>
          </p:nvSpPr>
          <p:spPr bwMode="auto">
            <a:xfrm flipH="1">
              <a:off x="1162" y="1108"/>
              <a:ext cx="45" cy="9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50" name="Line 82"/>
            <p:cNvSpPr>
              <a:spLocks noChangeShapeType="1"/>
            </p:cNvSpPr>
            <p:nvPr/>
          </p:nvSpPr>
          <p:spPr bwMode="auto">
            <a:xfrm flipH="1">
              <a:off x="970" y="1108"/>
              <a:ext cx="46" cy="9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51" name="Line 83"/>
            <p:cNvSpPr>
              <a:spLocks noChangeShapeType="1"/>
            </p:cNvSpPr>
            <p:nvPr/>
          </p:nvSpPr>
          <p:spPr bwMode="auto">
            <a:xfrm flipH="1">
              <a:off x="1354" y="1108"/>
              <a:ext cx="44" cy="9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52" name="Line 84"/>
            <p:cNvSpPr>
              <a:spLocks noChangeShapeType="1"/>
            </p:cNvSpPr>
            <p:nvPr/>
          </p:nvSpPr>
          <p:spPr bwMode="auto">
            <a:xfrm flipH="1">
              <a:off x="920" y="2017"/>
              <a:ext cx="50" cy="62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53" name="Line 85"/>
            <p:cNvSpPr>
              <a:spLocks noChangeShapeType="1"/>
            </p:cNvSpPr>
            <p:nvPr/>
          </p:nvSpPr>
          <p:spPr bwMode="auto">
            <a:xfrm>
              <a:off x="778" y="2017"/>
              <a:ext cx="142" cy="62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54" name="Line 86"/>
            <p:cNvSpPr>
              <a:spLocks noChangeShapeType="1"/>
            </p:cNvSpPr>
            <p:nvPr/>
          </p:nvSpPr>
          <p:spPr bwMode="auto">
            <a:xfrm>
              <a:off x="586" y="2017"/>
              <a:ext cx="334" cy="62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55" name="Line 87"/>
            <p:cNvSpPr>
              <a:spLocks noChangeShapeType="1"/>
            </p:cNvSpPr>
            <p:nvPr/>
          </p:nvSpPr>
          <p:spPr bwMode="auto">
            <a:xfrm flipH="1">
              <a:off x="920" y="2017"/>
              <a:ext cx="242" cy="62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56" name="Line 88"/>
            <p:cNvSpPr>
              <a:spLocks noChangeShapeType="1"/>
            </p:cNvSpPr>
            <p:nvPr/>
          </p:nvSpPr>
          <p:spPr bwMode="auto">
            <a:xfrm flipH="1">
              <a:off x="920" y="2017"/>
              <a:ext cx="434" cy="62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0860" name="Text Box 92"/>
          <p:cNvSpPr txBox="1">
            <a:spLocks noChangeArrowheads="1"/>
          </p:cNvSpPr>
          <p:nvPr/>
        </p:nvSpPr>
        <p:spPr bwMode="auto">
          <a:xfrm>
            <a:off x="4935538" y="2214563"/>
            <a:ext cx="3582987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/>
              <a:t>Changing entrance angle of illumination moves illumination spot on sample</a:t>
            </a:r>
          </a:p>
        </p:txBody>
      </p:sp>
      <p:sp>
        <p:nvSpPr>
          <p:cNvPr id="160861" name="Text Box 93"/>
          <p:cNvSpPr txBox="1">
            <a:spLocks noChangeArrowheads="1"/>
          </p:cNvSpPr>
          <p:nvPr/>
        </p:nvSpPr>
        <p:spPr bwMode="auto">
          <a:xfrm>
            <a:off x="4951413" y="4340225"/>
            <a:ext cx="3582987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/>
              <a:t>The emission spot moves, so we have to make sure pinhole is coincident with 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0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0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5" grpId="0" animBg="1"/>
      <p:bldP spid="160776" grpId="0" animBg="1"/>
      <p:bldP spid="160777" grpId="0" animBg="1"/>
      <p:bldP spid="160778" grpId="0" animBg="1"/>
      <p:bldP spid="160779" grpId="0" animBg="1"/>
      <p:bldP spid="160780" grpId="0" animBg="1"/>
      <p:bldP spid="160781" grpId="0" animBg="1"/>
      <p:bldP spid="160782" grpId="0" animBg="1"/>
      <p:bldP spid="160783" grpId="0" animBg="1"/>
      <p:bldP spid="160784" grpId="0" animBg="1"/>
      <p:bldP spid="1608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21" name="Oval 5"/>
          <p:cNvSpPr>
            <a:spLocks noChangeArrowheads="1"/>
          </p:cNvSpPr>
          <p:nvPr/>
        </p:nvSpPr>
        <p:spPr bwMode="auto">
          <a:xfrm>
            <a:off x="3281363" y="5781675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2822" name="Text Box 6"/>
          <p:cNvSpPr txBox="1">
            <a:spLocks noChangeArrowheads="1"/>
          </p:cNvSpPr>
          <p:nvPr/>
        </p:nvSpPr>
        <p:spPr bwMode="auto">
          <a:xfrm>
            <a:off x="2625725" y="395288"/>
            <a:ext cx="35115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</a:rPr>
              <a:t>Confocal optical path</a:t>
            </a:r>
            <a:endParaRPr lang="en-US" altLang="en-US" sz="2800" u="sng">
              <a:solidFill>
                <a:schemeClr val="tx2"/>
              </a:solidFill>
            </a:endParaRPr>
          </a:p>
        </p:txBody>
      </p:sp>
      <p:sp>
        <p:nvSpPr>
          <p:cNvPr id="162851" name="Line 35"/>
          <p:cNvSpPr>
            <a:spLocks noChangeShapeType="1"/>
          </p:cNvSpPr>
          <p:nvPr/>
        </p:nvSpPr>
        <p:spPr bwMode="auto">
          <a:xfrm>
            <a:off x="3127375" y="6086475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69" name="Freeform 53"/>
          <p:cNvSpPr>
            <a:spLocks/>
          </p:cNvSpPr>
          <p:nvPr/>
        </p:nvSpPr>
        <p:spPr bwMode="auto">
          <a:xfrm>
            <a:off x="2751138" y="5249863"/>
            <a:ext cx="167005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2870" name="Text Box 54"/>
          <p:cNvSpPr txBox="1">
            <a:spLocks noChangeArrowheads="1"/>
          </p:cNvSpPr>
          <p:nvPr/>
        </p:nvSpPr>
        <p:spPr bwMode="auto">
          <a:xfrm>
            <a:off x="1671638" y="5233988"/>
            <a:ext cx="103028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Objective</a:t>
            </a:r>
          </a:p>
        </p:txBody>
      </p:sp>
      <p:sp>
        <p:nvSpPr>
          <p:cNvPr id="162871" name="Freeform 55"/>
          <p:cNvSpPr>
            <a:spLocks/>
          </p:cNvSpPr>
          <p:nvPr/>
        </p:nvSpPr>
        <p:spPr bwMode="auto">
          <a:xfrm>
            <a:off x="3054350" y="3656013"/>
            <a:ext cx="1062038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2872" name="Freeform 56"/>
          <p:cNvSpPr>
            <a:spLocks/>
          </p:cNvSpPr>
          <p:nvPr/>
        </p:nvSpPr>
        <p:spPr bwMode="auto">
          <a:xfrm rot="10800000">
            <a:off x="3054350" y="3959225"/>
            <a:ext cx="1062038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2873" name="Rectangle 57"/>
          <p:cNvSpPr>
            <a:spLocks noChangeArrowheads="1"/>
          </p:cNvSpPr>
          <p:nvPr/>
        </p:nvSpPr>
        <p:spPr bwMode="auto">
          <a:xfrm rot="-24222327">
            <a:off x="3130550" y="2214563"/>
            <a:ext cx="682625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2877" name="Freeform 61"/>
          <p:cNvSpPr>
            <a:spLocks/>
          </p:cNvSpPr>
          <p:nvPr/>
        </p:nvSpPr>
        <p:spPr bwMode="auto">
          <a:xfrm rot="5400000">
            <a:off x="2827337" y="2333626"/>
            <a:ext cx="74613" cy="531812"/>
          </a:xfrm>
          <a:custGeom>
            <a:avLst/>
            <a:gdLst/>
            <a:ahLst/>
            <a:cxnLst>
              <a:cxn ang="0">
                <a:pos x="95" y="0"/>
              </a:cxn>
              <a:cxn ang="0">
                <a:pos x="0" y="143"/>
              </a:cxn>
              <a:cxn ang="0">
                <a:pos x="95" y="287"/>
              </a:cxn>
            </a:cxnLst>
            <a:rect l="0" t="0" r="r" b="b"/>
            <a:pathLst>
              <a:path w="95" h="287">
                <a:moveTo>
                  <a:pt x="95" y="0"/>
                </a:moveTo>
                <a:cubicBezTo>
                  <a:pt x="47" y="47"/>
                  <a:pt x="0" y="95"/>
                  <a:pt x="0" y="143"/>
                </a:cubicBezTo>
                <a:cubicBezTo>
                  <a:pt x="0" y="191"/>
                  <a:pt x="47" y="239"/>
                  <a:pt x="95" y="287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81" name="Freeform 65"/>
          <p:cNvSpPr>
            <a:spLocks/>
          </p:cNvSpPr>
          <p:nvPr/>
        </p:nvSpPr>
        <p:spPr bwMode="auto">
          <a:xfrm>
            <a:off x="2827338" y="2409825"/>
            <a:ext cx="74612" cy="4556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7" y="144"/>
              </a:cxn>
              <a:cxn ang="0">
                <a:pos x="0" y="287"/>
              </a:cxn>
            </a:cxnLst>
            <a:rect l="0" t="0" r="r" b="b"/>
            <a:pathLst>
              <a:path w="47" h="287">
                <a:moveTo>
                  <a:pt x="0" y="0"/>
                </a:moveTo>
                <a:cubicBezTo>
                  <a:pt x="23" y="48"/>
                  <a:pt x="47" y="96"/>
                  <a:pt x="47" y="144"/>
                </a:cubicBezTo>
                <a:cubicBezTo>
                  <a:pt x="47" y="192"/>
                  <a:pt x="23" y="239"/>
                  <a:pt x="0" y="287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82" name="Text Box 66"/>
          <p:cNvSpPr txBox="1">
            <a:spLocks noChangeArrowheads="1"/>
          </p:cNvSpPr>
          <p:nvPr/>
        </p:nvSpPr>
        <p:spPr bwMode="auto">
          <a:xfrm>
            <a:off x="2389188" y="2333625"/>
            <a:ext cx="2857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62883" name="Text Box 67"/>
          <p:cNvSpPr txBox="1">
            <a:spLocks noChangeArrowheads="1"/>
          </p:cNvSpPr>
          <p:nvPr/>
        </p:nvSpPr>
        <p:spPr bwMode="auto">
          <a:xfrm>
            <a:off x="2751138" y="2789238"/>
            <a:ext cx="2857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162884" name="Line 68"/>
          <p:cNvSpPr>
            <a:spLocks noChangeShapeType="1"/>
          </p:cNvSpPr>
          <p:nvPr/>
        </p:nvSpPr>
        <p:spPr bwMode="auto">
          <a:xfrm flipV="1">
            <a:off x="3586163" y="2517775"/>
            <a:ext cx="0" cy="3567113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85" name="Text Box 69"/>
          <p:cNvSpPr txBox="1">
            <a:spLocks noChangeArrowheads="1"/>
          </p:cNvSpPr>
          <p:nvPr/>
        </p:nvSpPr>
        <p:spPr bwMode="auto">
          <a:xfrm>
            <a:off x="1695450" y="3808413"/>
            <a:ext cx="11303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Relay lens</a:t>
            </a:r>
          </a:p>
        </p:txBody>
      </p:sp>
      <p:sp>
        <p:nvSpPr>
          <p:cNvPr id="162886" name="Line 70"/>
          <p:cNvSpPr>
            <a:spLocks noChangeShapeType="1"/>
          </p:cNvSpPr>
          <p:nvPr/>
        </p:nvSpPr>
        <p:spPr bwMode="auto">
          <a:xfrm>
            <a:off x="5103813" y="2138363"/>
            <a:ext cx="684212" cy="68262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87" name="Line 71"/>
          <p:cNvSpPr>
            <a:spLocks noChangeShapeType="1"/>
          </p:cNvSpPr>
          <p:nvPr/>
        </p:nvSpPr>
        <p:spPr bwMode="auto">
          <a:xfrm>
            <a:off x="3586163" y="2517775"/>
            <a:ext cx="1897062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88" name="Line 72"/>
          <p:cNvSpPr>
            <a:spLocks noChangeShapeType="1"/>
          </p:cNvSpPr>
          <p:nvPr/>
        </p:nvSpPr>
        <p:spPr bwMode="auto">
          <a:xfrm flipV="1">
            <a:off x="5483225" y="2517775"/>
            <a:ext cx="0" cy="113823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89" name="Text Box 73"/>
          <p:cNvSpPr txBox="1">
            <a:spLocks noChangeArrowheads="1"/>
          </p:cNvSpPr>
          <p:nvPr/>
        </p:nvSpPr>
        <p:spPr bwMode="auto">
          <a:xfrm>
            <a:off x="5170488" y="3656013"/>
            <a:ext cx="6921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Laser</a:t>
            </a:r>
          </a:p>
        </p:txBody>
      </p:sp>
      <p:sp>
        <p:nvSpPr>
          <p:cNvPr id="162890" name="Line 74"/>
          <p:cNvSpPr>
            <a:spLocks noChangeShapeType="1"/>
          </p:cNvSpPr>
          <p:nvPr/>
        </p:nvSpPr>
        <p:spPr bwMode="auto">
          <a:xfrm flipV="1">
            <a:off x="3660775" y="2593975"/>
            <a:ext cx="0" cy="3490913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91" name="Line 75"/>
          <p:cNvSpPr>
            <a:spLocks noChangeShapeType="1"/>
          </p:cNvSpPr>
          <p:nvPr/>
        </p:nvSpPr>
        <p:spPr bwMode="auto">
          <a:xfrm>
            <a:off x="3660775" y="2593975"/>
            <a:ext cx="34163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92" name="Text Box 76"/>
          <p:cNvSpPr txBox="1">
            <a:spLocks noChangeArrowheads="1"/>
          </p:cNvSpPr>
          <p:nvPr/>
        </p:nvSpPr>
        <p:spPr bwMode="auto">
          <a:xfrm>
            <a:off x="1460500" y="1835150"/>
            <a:ext cx="171926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Scanning mirrors</a:t>
            </a:r>
          </a:p>
        </p:txBody>
      </p:sp>
      <p:sp>
        <p:nvSpPr>
          <p:cNvPr id="162893" name="Text Box 77"/>
          <p:cNvSpPr txBox="1">
            <a:spLocks noChangeArrowheads="1"/>
          </p:cNvSpPr>
          <p:nvPr/>
        </p:nvSpPr>
        <p:spPr bwMode="auto">
          <a:xfrm>
            <a:off x="4951413" y="1682750"/>
            <a:ext cx="91598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Dichroic</a:t>
            </a:r>
          </a:p>
        </p:txBody>
      </p:sp>
      <p:sp>
        <p:nvSpPr>
          <p:cNvPr id="162894" name="Line 78"/>
          <p:cNvSpPr>
            <a:spLocks noChangeShapeType="1"/>
          </p:cNvSpPr>
          <p:nvPr/>
        </p:nvSpPr>
        <p:spPr bwMode="auto">
          <a:xfrm>
            <a:off x="6697663" y="2136775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95" name="Line 79"/>
          <p:cNvSpPr>
            <a:spLocks noChangeShapeType="1"/>
          </p:cNvSpPr>
          <p:nvPr/>
        </p:nvSpPr>
        <p:spPr bwMode="auto">
          <a:xfrm>
            <a:off x="6697663" y="2670175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97" name="Text Box 81"/>
          <p:cNvSpPr txBox="1">
            <a:spLocks noChangeArrowheads="1"/>
          </p:cNvSpPr>
          <p:nvPr/>
        </p:nvSpPr>
        <p:spPr bwMode="auto">
          <a:xfrm>
            <a:off x="6242050" y="1682750"/>
            <a:ext cx="85883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Pinhole</a:t>
            </a:r>
          </a:p>
        </p:txBody>
      </p:sp>
      <p:grpSp>
        <p:nvGrpSpPr>
          <p:cNvPr id="162901" name="Group 85"/>
          <p:cNvGrpSpPr>
            <a:grpSpLocks/>
          </p:cNvGrpSpPr>
          <p:nvPr/>
        </p:nvGrpSpPr>
        <p:grpSpPr bwMode="auto">
          <a:xfrm rot="5400000">
            <a:off x="7303294" y="2367757"/>
            <a:ext cx="457200" cy="455612"/>
            <a:chOff x="4697" y="1347"/>
            <a:chExt cx="288" cy="287"/>
          </a:xfrm>
        </p:grpSpPr>
        <p:sp>
          <p:nvSpPr>
            <p:cNvPr id="162898" name="Line 82"/>
            <p:cNvSpPr>
              <a:spLocks noChangeShapeType="1"/>
            </p:cNvSpPr>
            <p:nvPr/>
          </p:nvSpPr>
          <p:spPr bwMode="auto">
            <a:xfrm flipH="1">
              <a:off x="4697" y="1347"/>
              <a:ext cx="144" cy="2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2899" name="Line 83"/>
            <p:cNvSpPr>
              <a:spLocks noChangeShapeType="1"/>
            </p:cNvSpPr>
            <p:nvPr/>
          </p:nvSpPr>
          <p:spPr bwMode="auto">
            <a:xfrm>
              <a:off x="4841" y="1347"/>
              <a:ext cx="143" cy="2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2900" name="Freeform 84"/>
            <p:cNvSpPr>
              <a:spLocks/>
            </p:cNvSpPr>
            <p:nvPr/>
          </p:nvSpPr>
          <p:spPr bwMode="auto">
            <a:xfrm>
              <a:off x="4698" y="1538"/>
              <a:ext cx="287" cy="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1" y="143"/>
                </a:cxn>
                <a:cxn ang="0">
                  <a:pos x="383" y="0"/>
                </a:cxn>
              </a:cxnLst>
              <a:rect l="0" t="0" r="r" b="b"/>
              <a:pathLst>
                <a:path w="383" h="143">
                  <a:moveTo>
                    <a:pt x="0" y="0"/>
                  </a:moveTo>
                  <a:cubicBezTo>
                    <a:pt x="63" y="71"/>
                    <a:pt x="127" y="143"/>
                    <a:pt x="191" y="143"/>
                  </a:cubicBezTo>
                  <a:cubicBezTo>
                    <a:pt x="255" y="143"/>
                    <a:pt x="351" y="32"/>
                    <a:pt x="383" y="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2902" name="Text Box 86"/>
          <p:cNvSpPr txBox="1">
            <a:spLocks noChangeArrowheads="1"/>
          </p:cNvSpPr>
          <p:nvPr/>
        </p:nvSpPr>
        <p:spPr bwMode="auto">
          <a:xfrm>
            <a:off x="7835900" y="2443163"/>
            <a:ext cx="9525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Detector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you get?</a:t>
            </a:r>
          </a:p>
        </p:txBody>
      </p:sp>
      <p:pic>
        <p:nvPicPr>
          <p:cNvPr id="125956" name="Picture 4"/>
          <p:cNvPicPr>
            <a:picLocks noChangeAspect="1" noChangeArrowheads="1"/>
          </p:cNvPicPr>
          <p:nvPr/>
        </p:nvPicPr>
        <p:blipFill>
          <a:blip r:embed="rId3" cstate="print"/>
          <a:srcRect b="9785"/>
          <a:stretch>
            <a:fillRect/>
          </a:stretch>
        </p:blipFill>
        <p:spPr bwMode="auto">
          <a:xfrm>
            <a:off x="2825750" y="2138363"/>
            <a:ext cx="4113213" cy="3263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use lung - 10x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460" y="1683415"/>
            <a:ext cx="5638800" cy="4191000"/>
          </a:xfrm>
          <a:prstGeom prst="rect">
            <a:avLst/>
          </a:prstGeom>
        </p:spPr>
      </p:pic>
      <p:sp>
        <p:nvSpPr>
          <p:cNvPr id="251910" name="Text Box 6"/>
          <p:cNvSpPr txBox="1">
            <a:spLocks noChangeArrowheads="1"/>
          </p:cNvSpPr>
          <p:nvPr/>
        </p:nvSpPr>
        <p:spPr bwMode="auto">
          <a:xfrm>
            <a:off x="549565" y="6159500"/>
            <a:ext cx="6375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bg1"/>
                </a:solidFill>
              </a:rPr>
              <a:t>Embryonic mouse lung; Nan Tang, Martin lab</a:t>
            </a:r>
          </a:p>
        </p:txBody>
      </p:sp>
      <p:sp>
        <p:nvSpPr>
          <p:cNvPr id="25191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goal: build 3D images of biological samples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02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Detectors  - PMTs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82750"/>
            <a:ext cx="7772400" cy="1371600"/>
          </a:xfrm>
        </p:spPr>
        <p:txBody>
          <a:bodyPr/>
          <a:lstStyle/>
          <a:p>
            <a:r>
              <a:rPr lang="en-US"/>
              <a:t>Must be fast – confocal beam spends only a few </a:t>
            </a:r>
            <a:r>
              <a:rPr lang="en-US">
                <a:latin typeface="Symbol" pitchFamily="18" charset="2"/>
              </a:rPr>
              <a:t>m</a:t>
            </a:r>
            <a:r>
              <a:rPr lang="en-US"/>
              <a:t>s on each pixel</a:t>
            </a:r>
          </a:p>
          <a:p>
            <a:pPr lvl="1"/>
            <a:r>
              <a:rPr lang="en-US"/>
              <a:t>Photomultiplier tubes</a:t>
            </a:r>
          </a:p>
        </p:txBody>
      </p:sp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3" cstate="print"/>
          <a:srcRect l="1601" t="2229" r="2766" b="6735"/>
          <a:stretch>
            <a:fillRect/>
          </a:stretch>
        </p:blipFill>
        <p:spPr bwMode="auto">
          <a:xfrm>
            <a:off x="852488" y="3276600"/>
            <a:ext cx="4554537" cy="311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43365" name="Text Box 5"/>
          <p:cNvSpPr txBox="1">
            <a:spLocks noChangeArrowheads="1"/>
          </p:cNvSpPr>
          <p:nvPr/>
        </p:nvSpPr>
        <p:spPr bwMode="auto">
          <a:xfrm>
            <a:off x="6013450" y="3276601"/>
            <a:ext cx="2732088" cy="28623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Pulse width for single </a:t>
            </a:r>
            <a:r>
              <a:rPr lang="en-US" sz="2400" dirty="0" smtClean="0"/>
              <a:t>photon</a:t>
            </a:r>
            <a:br>
              <a:rPr lang="en-US" sz="2400" dirty="0" smtClean="0"/>
            </a:br>
            <a:r>
              <a:rPr lang="en-US" sz="2400" dirty="0" smtClean="0"/>
              <a:t> </a:t>
            </a:r>
            <a:r>
              <a:rPr lang="en-US" sz="2400" dirty="0"/>
              <a:t>~ 10-100ns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Very linear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Very high </a:t>
            </a:r>
            <a:r>
              <a:rPr lang="en-US" sz="2400" dirty="0" smtClean="0"/>
              <a:t>gain</a:t>
            </a:r>
          </a:p>
          <a:p>
            <a:pPr>
              <a:spcBef>
                <a:spcPct val="50000"/>
              </a:spcBef>
            </a:pPr>
            <a:r>
              <a:rPr lang="en-US" sz="2400" dirty="0" smtClean="0"/>
              <a:t>~ 0 read noise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Detectors  - PMTs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Peak QE for standard PMT: ~30%</a:t>
            </a:r>
          </a:p>
          <a:p>
            <a:r>
              <a:rPr lang="en-US" dirty="0" smtClean="0"/>
              <a:t>Front-illuminated CCD: ~60%</a:t>
            </a:r>
          </a:p>
          <a:p>
            <a:r>
              <a:rPr lang="en-US" dirty="0" smtClean="0"/>
              <a:t>Back-illuminated CCD: ~95%</a:t>
            </a:r>
          </a:p>
          <a:p>
            <a:r>
              <a:rPr lang="en-US" dirty="0" err="1" smtClean="0"/>
              <a:t>GaAsP</a:t>
            </a:r>
            <a:r>
              <a:rPr lang="en-US" dirty="0" smtClean="0"/>
              <a:t> PMTs: ~40-50%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However, </a:t>
            </a:r>
            <a:r>
              <a:rPr lang="en-US" dirty="0" err="1" smtClean="0"/>
              <a:t>GaAsP</a:t>
            </a:r>
            <a:r>
              <a:rPr lang="en-US" dirty="0" smtClean="0"/>
              <a:t> PMTs can be damaged by exposure to too much light.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Detectors - APDs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981200"/>
            <a:ext cx="3886200" cy="4114800"/>
          </a:xfrm>
        </p:spPr>
        <p:txBody>
          <a:bodyPr/>
          <a:lstStyle/>
          <a:p>
            <a:r>
              <a:rPr lang="en-US" dirty="0" smtClean="0"/>
              <a:t>Photons produce photoelectrons</a:t>
            </a:r>
          </a:p>
          <a:p>
            <a:endParaRPr lang="en-US" dirty="0" smtClean="0"/>
          </a:p>
          <a:p>
            <a:r>
              <a:rPr lang="en-US" dirty="0" smtClean="0"/>
              <a:t>Photoelectrons are amplified by collisional ejection of electrons</a:t>
            </a:r>
          </a:p>
          <a:p>
            <a:endParaRPr lang="en-US" dirty="0"/>
          </a:p>
          <a:p>
            <a:r>
              <a:rPr lang="en-US" dirty="0" smtClean="0"/>
              <a:t>Small dynamic range</a:t>
            </a:r>
            <a:endParaRPr lang="en-US" dirty="0"/>
          </a:p>
        </p:txBody>
      </p:sp>
      <p:pic>
        <p:nvPicPr>
          <p:cNvPr id="48130" name="Picture 2" descr="http://learn.hamamatsu.com/articles/images/avalanchefigu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45" y="1379835"/>
            <a:ext cx="2838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learn.hamamatsu.com/articles/images/avalanchefigur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5" y="3960265"/>
            <a:ext cx="3057525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38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981200"/>
            <a:ext cx="3886200" cy="4114800"/>
          </a:xfrm>
        </p:spPr>
        <p:txBody>
          <a:bodyPr/>
          <a:lstStyle/>
          <a:p>
            <a:r>
              <a:rPr lang="en-US" dirty="0" err="1" smtClean="0"/>
              <a:t>GaAsP</a:t>
            </a:r>
            <a:r>
              <a:rPr lang="en-US" dirty="0" smtClean="0"/>
              <a:t> photocathode bombards an APD</a:t>
            </a:r>
          </a:p>
          <a:p>
            <a:r>
              <a:rPr lang="en-US" dirty="0" smtClean="0"/>
              <a:t>Very high gain</a:t>
            </a:r>
          </a:p>
          <a:p>
            <a:r>
              <a:rPr lang="en-US" dirty="0" smtClean="0"/>
              <a:t>Excellent for single photon counting</a:t>
            </a:r>
          </a:p>
          <a:p>
            <a:r>
              <a:rPr lang="en-US" dirty="0" smtClean="0"/>
              <a:t>Damaged by excessive light</a:t>
            </a:r>
            <a:endParaRPr 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3" t="40912" r="21681" b="23972"/>
          <a:stretch/>
        </p:blipFill>
        <p:spPr bwMode="auto">
          <a:xfrm>
            <a:off x="94195" y="2442365"/>
            <a:ext cx="4152107" cy="301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41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Confocal vs. Widefield</a:t>
            </a:r>
          </a:p>
        </p:txBody>
      </p:sp>
      <p:pic>
        <p:nvPicPr>
          <p:cNvPr id="221187" name="Picture 3" descr="tccell-confocal-8bit"/>
          <p:cNvPicPr>
            <a:picLocks noChangeAspect="1" noChangeArrowheads="1"/>
          </p:cNvPicPr>
          <p:nvPr/>
        </p:nvPicPr>
        <p:blipFill>
          <a:blip r:embed="rId3" cstate="print"/>
          <a:srcRect l="24937" r="3563" b="39093"/>
          <a:stretch>
            <a:fillRect/>
          </a:stretch>
        </p:blipFill>
        <p:spPr bwMode="auto">
          <a:xfrm>
            <a:off x="0" y="1828800"/>
            <a:ext cx="4552950" cy="3879850"/>
          </a:xfrm>
          <a:prstGeom prst="rect">
            <a:avLst/>
          </a:prstGeom>
          <a:noFill/>
        </p:spPr>
      </p:pic>
      <p:pic>
        <p:nvPicPr>
          <p:cNvPr id="221188" name="Picture 4" descr="tccell-widefield-8bit"/>
          <p:cNvPicPr>
            <a:picLocks noChangeAspect="1" noChangeArrowheads="1"/>
          </p:cNvPicPr>
          <p:nvPr/>
        </p:nvPicPr>
        <p:blipFill>
          <a:blip r:embed="rId4" cstate="print"/>
          <a:srcRect l="25031" r="3937" b="39093"/>
          <a:stretch>
            <a:fillRect/>
          </a:stretch>
        </p:blipFill>
        <p:spPr bwMode="auto">
          <a:xfrm>
            <a:off x="4637088" y="1828800"/>
            <a:ext cx="4506912" cy="3865563"/>
          </a:xfrm>
          <a:prstGeom prst="rect">
            <a:avLst/>
          </a:prstGeom>
          <a:noFill/>
        </p:spPr>
      </p:pic>
      <p:sp>
        <p:nvSpPr>
          <p:cNvPr id="221189" name="Text Box 5"/>
          <p:cNvSpPr txBox="1">
            <a:spLocks noChangeArrowheads="1"/>
          </p:cNvSpPr>
          <p:nvPr/>
        </p:nvSpPr>
        <p:spPr bwMode="auto">
          <a:xfrm>
            <a:off x="1371600" y="5867400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Confocal</a:t>
            </a:r>
          </a:p>
        </p:txBody>
      </p:sp>
      <p:sp>
        <p:nvSpPr>
          <p:cNvPr id="221190" name="Text Box 6"/>
          <p:cNvSpPr txBox="1">
            <a:spLocks noChangeArrowheads="1"/>
          </p:cNvSpPr>
          <p:nvPr/>
        </p:nvSpPr>
        <p:spPr bwMode="auto">
          <a:xfrm>
            <a:off x="6019800" y="5943600"/>
            <a:ext cx="137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Widefield</a:t>
            </a:r>
          </a:p>
        </p:txBody>
      </p:sp>
      <p:sp>
        <p:nvSpPr>
          <p:cNvPr id="221191" name="Text Box 7"/>
          <p:cNvSpPr txBox="1">
            <a:spLocks noChangeArrowheads="1"/>
          </p:cNvSpPr>
          <p:nvPr/>
        </p:nvSpPr>
        <p:spPr bwMode="auto">
          <a:xfrm>
            <a:off x="304800" y="6324600"/>
            <a:ext cx="8610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Tissue culture cell with 60x / 1.4NA objective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Confocal vs. Widefield</a:t>
            </a:r>
          </a:p>
        </p:txBody>
      </p:sp>
      <p:sp>
        <p:nvSpPr>
          <p:cNvPr id="223235" name="Text Box 3"/>
          <p:cNvSpPr txBox="1">
            <a:spLocks noChangeArrowheads="1"/>
          </p:cNvSpPr>
          <p:nvPr/>
        </p:nvSpPr>
        <p:spPr bwMode="auto">
          <a:xfrm>
            <a:off x="1752600" y="5791200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Confocal</a:t>
            </a:r>
          </a:p>
        </p:txBody>
      </p:sp>
      <p:sp>
        <p:nvSpPr>
          <p:cNvPr id="223236" name="Text Box 4"/>
          <p:cNvSpPr txBox="1">
            <a:spLocks noChangeArrowheads="1"/>
          </p:cNvSpPr>
          <p:nvPr/>
        </p:nvSpPr>
        <p:spPr bwMode="auto">
          <a:xfrm>
            <a:off x="6400800" y="5791200"/>
            <a:ext cx="137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Widefield</a:t>
            </a:r>
          </a:p>
        </p:txBody>
      </p:sp>
      <p:sp>
        <p:nvSpPr>
          <p:cNvPr id="223237" name="Text Box 5"/>
          <p:cNvSpPr txBox="1">
            <a:spLocks noChangeArrowheads="1"/>
          </p:cNvSpPr>
          <p:nvPr/>
        </p:nvSpPr>
        <p:spPr bwMode="auto">
          <a:xfrm>
            <a:off x="304800" y="6324600"/>
            <a:ext cx="8610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20 </a:t>
            </a:r>
            <a:r>
              <a:rPr lang="en-US" sz="2000">
                <a:solidFill>
                  <a:schemeClr val="bg1"/>
                </a:solidFill>
                <a:latin typeface="Symbol" pitchFamily="18" charset="2"/>
              </a:rPr>
              <a:t>m</a:t>
            </a:r>
            <a:r>
              <a:rPr lang="en-US" sz="2000">
                <a:solidFill>
                  <a:schemeClr val="bg1"/>
                </a:solidFill>
              </a:rPr>
              <a:t>m rat intestine section recorded with 60x / 1.4NA objective</a:t>
            </a:r>
          </a:p>
        </p:txBody>
      </p:sp>
      <p:pic>
        <p:nvPicPr>
          <p:cNvPr id="223238" name="Picture 6" descr="confocal-8bit"/>
          <p:cNvPicPr>
            <a:picLocks noChangeAspect="1" noChangeArrowheads="1"/>
          </p:cNvPicPr>
          <p:nvPr/>
        </p:nvPicPr>
        <p:blipFill>
          <a:blip r:embed="rId3" cstate="print"/>
          <a:srcRect l="10782" t="34413" r="36749"/>
          <a:stretch>
            <a:fillRect/>
          </a:stretch>
        </p:blipFill>
        <p:spPr bwMode="auto">
          <a:xfrm>
            <a:off x="381000" y="1092200"/>
            <a:ext cx="4113213" cy="4594225"/>
          </a:xfrm>
          <a:prstGeom prst="rect">
            <a:avLst/>
          </a:prstGeom>
          <a:noFill/>
        </p:spPr>
      </p:pic>
      <p:pic>
        <p:nvPicPr>
          <p:cNvPr id="223239" name="Picture 7" descr="widefield-8bit"/>
          <p:cNvPicPr>
            <a:picLocks noChangeAspect="1" noChangeArrowheads="1"/>
          </p:cNvPicPr>
          <p:nvPr/>
        </p:nvPicPr>
        <p:blipFill>
          <a:blip r:embed="rId4" cstate="print"/>
          <a:srcRect l="1462" t="37062" r="33836"/>
          <a:stretch>
            <a:fillRect/>
          </a:stretch>
        </p:blipFill>
        <p:spPr bwMode="auto">
          <a:xfrm>
            <a:off x="4648200" y="1066800"/>
            <a:ext cx="4222750" cy="4619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3700"/>
            <a:ext cx="7772400" cy="910240"/>
          </a:xfrm>
        </p:spPr>
        <p:txBody>
          <a:bodyPr/>
          <a:lstStyle/>
          <a:p>
            <a:r>
              <a:rPr lang="en-US" dirty="0" smtClean="0"/>
              <a:t>Doing more with your photons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80830" y="1152150"/>
            <a:ext cx="6982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Spectral Detection</a:t>
            </a:r>
            <a:endParaRPr lang="en-US" sz="2400" dirty="0"/>
          </a:p>
        </p:txBody>
      </p:sp>
      <p:pic>
        <p:nvPicPr>
          <p:cNvPr id="50178" name="Picture 2" descr="http://www.nature.com/nmeth/journal/v3/n10/images/nmeth941-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062890"/>
            <a:ext cx="581025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9221" y="5705850"/>
            <a:ext cx="5545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Prism + Adjustable Slits: Leica SP microscopes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773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3700"/>
            <a:ext cx="7772400" cy="910240"/>
          </a:xfrm>
        </p:spPr>
        <p:txBody>
          <a:bodyPr/>
          <a:lstStyle/>
          <a:p>
            <a:r>
              <a:rPr lang="en-US" dirty="0" smtClean="0"/>
              <a:t>Doing more with your photons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80830" y="1152150"/>
            <a:ext cx="6982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Spectral Detection</a:t>
            </a:r>
            <a:endParaRPr lang="en-US" sz="2400" dirty="0"/>
          </a:p>
        </p:txBody>
      </p:sp>
      <p:pic>
        <p:nvPicPr>
          <p:cNvPr id="50178" name="Picture 2" descr="http://www.nature.com/nmeth/journal/v3/n10/images/nmeth941-F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14" r="25835" b="1934"/>
          <a:stretch/>
        </p:blipFill>
        <p:spPr bwMode="auto">
          <a:xfrm>
            <a:off x="1666875" y="2138785"/>
            <a:ext cx="4309182" cy="34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9221" y="5705850"/>
            <a:ext cx="4307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Prism + PMT-array: Zeiss and Nikon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4268420" y="2214680"/>
            <a:ext cx="1707637" cy="1290215"/>
          </a:xfrm>
          <a:prstGeom prst="rect">
            <a:avLst/>
          </a:prstGeom>
          <a:solidFill>
            <a:srgbClr val="DCDCD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4204278"/>
            <a:ext cx="1404057" cy="1273887"/>
          </a:xfrm>
          <a:prstGeom prst="rect">
            <a:avLst/>
          </a:prstGeom>
          <a:solidFill>
            <a:srgbClr val="DCDCD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976057" y="2138785"/>
            <a:ext cx="1707637" cy="3445586"/>
          </a:xfrm>
          <a:prstGeom prst="rect">
            <a:avLst/>
          </a:prstGeom>
          <a:solidFill>
            <a:srgbClr val="DCDCD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976057" y="3125420"/>
            <a:ext cx="645108" cy="15179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976057" y="3277820"/>
            <a:ext cx="645108" cy="15179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976057" y="3430220"/>
            <a:ext cx="645108" cy="15179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976057" y="3582620"/>
            <a:ext cx="645108" cy="15179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976057" y="3735020"/>
            <a:ext cx="645108" cy="15179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76057" y="3887420"/>
            <a:ext cx="645108" cy="15179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76057" y="4039820"/>
            <a:ext cx="645108" cy="15179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976057" y="4192220"/>
            <a:ext cx="645108" cy="15179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76057" y="4344620"/>
            <a:ext cx="645108" cy="15179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81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more with your photons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830" y="1152150"/>
            <a:ext cx="6982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Time-Correlated Single Photon Counting</a:t>
            </a:r>
            <a:endParaRPr lang="en-US" sz="2400" dirty="0"/>
          </a:p>
        </p:txBody>
      </p:sp>
      <p:sp>
        <p:nvSpPr>
          <p:cNvPr id="5" name="Freeform 2"/>
          <p:cNvSpPr>
            <a:spLocks/>
          </p:cNvSpPr>
          <p:nvPr/>
        </p:nvSpPr>
        <p:spPr bwMode="auto">
          <a:xfrm>
            <a:off x="933666" y="5397085"/>
            <a:ext cx="21336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3"/>
          <p:cNvSpPr>
            <a:spLocks noChangeArrowheads="1"/>
          </p:cNvSpPr>
          <p:nvPr/>
        </p:nvSpPr>
        <p:spPr bwMode="auto">
          <a:xfrm>
            <a:off x="1695666" y="6311485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695666" y="5092285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390866" y="5397085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2305266" y="4482685"/>
            <a:ext cx="0" cy="1143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2000466" y="4787485"/>
            <a:ext cx="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2610066" y="4177885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000466" y="5625685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1695666" y="5625685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390866" y="5625685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 flipH="1">
            <a:off x="2000466" y="5625685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H="1">
            <a:off x="2000466" y="5625685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0" name="Group 18"/>
          <p:cNvGrpSpPr>
            <a:grpSpLocks/>
          </p:cNvGrpSpPr>
          <p:nvPr/>
        </p:nvGrpSpPr>
        <p:grpSpPr bwMode="auto">
          <a:xfrm>
            <a:off x="1162266" y="3415885"/>
            <a:ext cx="1752600" cy="762000"/>
            <a:chOff x="2736" y="2640"/>
            <a:chExt cx="1344" cy="384"/>
          </a:xfrm>
        </p:grpSpPr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2736" y="2640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 rot="10800000">
              <a:off x="2736" y="2832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Line 21"/>
          <p:cNvSpPr>
            <a:spLocks noChangeShapeType="1"/>
          </p:cNvSpPr>
          <p:nvPr/>
        </p:nvSpPr>
        <p:spPr bwMode="auto">
          <a:xfrm flipH="1" flipV="1">
            <a:off x="1543266" y="5625685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 flipV="1">
            <a:off x="2000466" y="5625685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 flipV="1">
            <a:off x="1543266" y="3796885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 flipV="1">
            <a:off x="2457666" y="3796885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 flipV="1">
            <a:off x="1543266" y="2730085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2000466" y="2730085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Line 33"/>
          <p:cNvSpPr>
            <a:spLocks noChangeShapeType="1"/>
          </p:cNvSpPr>
          <p:nvPr/>
        </p:nvSpPr>
        <p:spPr bwMode="auto">
          <a:xfrm>
            <a:off x="1541679" y="6616285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" name="Line 34"/>
          <p:cNvSpPr>
            <a:spLocks noChangeShapeType="1"/>
          </p:cNvSpPr>
          <p:nvPr/>
        </p:nvSpPr>
        <p:spPr bwMode="auto">
          <a:xfrm>
            <a:off x="2032216" y="2730085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" name="Line 38"/>
          <p:cNvSpPr>
            <a:spLocks noChangeShapeType="1"/>
          </p:cNvSpPr>
          <p:nvPr/>
        </p:nvSpPr>
        <p:spPr bwMode="auto">
          <a:xfrm rot="18900000" flipV="1">
            <a:off x="990816" y="4798597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" name="Line 39"/>
          <p:cNvSpPr>
            <a:spLocks noChangeShapeType="1"/>
          </p:cNvSpPr>
          <p:nvPr/>
        </p:nvSpPr>
        <p:spPr bwMode="auto">
          <a:xfrm>
            <a:off x="1378166" y="5397085"/>
            <a:ext cx="30829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>
            <a:off x="1682966" y="5092285"/>
            <a:ext cx="2778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3" name="Line 41"/>
          <p:cNvSpPr>
            <a:spLocks noChangeShapeType="1"/>
          </p:cNvSpPr>
          <p:nvPr/>
        </p:nvSpPr>
        <p:spPr bwMode="auto">
          <a:xfrm>
            <a:off x="1987766" y="4787485"/>
            <a:ext cx="24733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" name="Line 42"/>
          <p:cNvSpPr>
            <a:spLocks noChangeShapeType="1"/>
          </p:cNvSpPr>
          <p:nvPr/>
        </p:nvSpPr>
        <p:spPr bwMode="auto">
          <a:xfrm>
            <a:off x="2292566" y="4482685"/>
            <a:ext cx="2168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>
            <a:off x="2597366" y="4177885"/>
            <a:ext cx="18637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" name="Line 44"/>
          <p:cNvSpPr>
            <a:spLocks noChangeShapeType="1"/>
          </p:cNvSpPr>
          <p:nvPr/>
        </p:nvSpPr>
        <p:spPr bwMode="auto">
          <a:xfrm>
            <a:off x="1532154" y="2738022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 flipV="1">
            <a:off x="1957604" y="2442747"/>
            <a:ext cx="163512" cy="3825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Line 46"/>
          <p:cNvSpPr>
            <a:spLocks noChangeShapeType="1"/>
          </p:cNvSpPr>
          <p:nvPr/>
        </p:nvSpPr>
        <p:spPr bwMode="auto">
          <a:xfrm flipH="1" flipV="1">
            <a:off x="1881404" y="2442747"/>
            <a:ext cx="228600" cy="5349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3" name="Rectangle 52"/>
          <p:cNvSpPr/>
          <p:nvPr/>
        </p:nvSpPr>
        <p:spPr bwMode="auto">
          <a:xfrm>
            <a:off x="1162266" y="1689710"/>
            <a:ext cx="1651000" cy="753037"/>
          </a:xfrm>
          <a:prstGeom prst="rect">
            <a:avLst/>
          </a:prstGeom>
          <a:solidFill>
            <a:srgbClr val="FF797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Single-photon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detector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Rectangle 101"/>
          <p:cNvSpPr/>
          <p:nvPr/>
        </p:nvSpPr>
        <p:spPr bwMode="auto">
          <a:xfrm>
            <a:off x="4363005" y="3987386"/>
            <a:ext cx="1651000" cy="1622422"/>
          </a:xfrm>
          <a:prstGeom prst="rect">
            <a:avLst/>
          </a:prstGeom>
          <a:solidFill>
            <a:srgbClr val="FF797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Pulsed Laser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1202" name="Picture 2" descr="C:\Users\kthorn.CAMPUS\AppData\Local\Microsoft\Windows\Temporary Internet Files\Content.IE5\08MBW8G0\MP900305809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908" y="1929191"/>
            <a:ext cx="1218438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" name="Straight Arrow Connector 103"/>
          <p:cNvCxnSpPr>
            <a:stCxn id="53" idx="3"/>
          </p:cNvCxnSpPr>
          <p:nvPr/>
        </p:nvCxnSpPr>
        <p:spPr bwMode="auto">
          <a:xfrm>
            <a:off x="2813266" y="2066229"/>
            <a:ext cx="1122642" cy="52792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6" name="Straight Arrow Connector 105"/>
          <p:cNvCxnSpPr>
            <a:stCxn id="102" idx="0"/>
          </p:cNvCxnSpPr>
          <p:nvPr/>
        </p:nvCxnSpPr>
        <p:spPr bwMode="auto">
          <a:xfrm flipH="1" flipV="1">
            <a:off x="4884925" y="3415885"/>
            <a:ext cx="303580" cy="57150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66392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47" grpId="0" animBg="1"/>
      <p:bldP spid="4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Freeform 2"/>
          <p:cNvSpPr>
            <a:spLocks/>
          </p:cNvSpPr>
          <p:nvPr/>
        </p:nvSpPr>
        <p:spPr bwMode="auto">
          <a:xfrm>
            <a:off x="1815045" y="4941888"/>
            <a:ext cx="21336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2995" name="Oval 3"/>
          <p:cNvSpPr>
            <a:spLocks noChangeArrowheads="1"/>
          </p:cNvSpPr>
          <p:nvPr/>
        </p:nvSpPr>
        <p:spPr bwMode="auto">
          <a:xfrm>
            <a:off x="2577045" y="5856288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2996" name="Text Box 4"/>
          <p:cNvSpPr txBox="1">
            <a:spLocks noChangeArrowheads="1"/>
          </p:cNvSpPr>
          <p:nvPr/>
        </p:nvSpPr>
        <p:spPr bwMode="auto">
          <a:xfrm>
            <a:off x="1291640" y="395288"/>
            <a:ext cx="616226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 dirty="0">
                <a:solidFill>
                  <a:schemeClr val="tx2"/>
                </a:solidFill>
              </a:rPr>
              <a:t>The confocal </a:t>
            </a:r>
            <a:r>
              <a:rPr lang="en-US" altLang="en-US" sz="2800" dirty="0" smtClean="0">
                <a:solidFill>
                  <a:schemeClr val="tx2"/>
                </a:solidFill>
              </a:rPr>
              <a:t>microscope: Drawbacks</a:t>
            </a:r>
            <a:endParaRPr lang="en-US" altLang="en-US" sz="2800" u="sng" dirty="0">
              <a:solidFill>
                <a:schemeClr val="tx2"/>
              </a:solidFill>
            </a:endParaRPr>
          </a:p>
        </p:txBody>
      </p:sp>
      <p:sp>
        <p:nvSpPr>
          <p:cNvPr id="212997" name="Text Box 5"/>
          <p:cNvSpPr txBox="1">
            <a:spLocks noChangeArrowheads="1"/>
          </p:cNvSpPr>
          <p:nvPr/>
        </p:nvSpPr>
        <p:spPr bwMode="auto">
          <a:xfrm>
            <a:off x="589495" y="5856288"/>
            <a:ext cx="8715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Sample</a:t>
            </a:r>
          </a:p>
        </p:txBody>
      </p:sp>
      <p:sp>
        <p:nvSpPr>
          <p:cNvPr id="212998" name="Text Box 6"/>
          <p:cNvSpPr txBox="1">
            <a:spLocks noChangeArrowheads="1"/>
          </p:cNvSpPr>
          <p:nvPr/>
        </p:nvSpPr>
        <p:spPr bwMode="auto">
          <a:xfrm>
            <a:off x="94195" y="5078413"/>
            <a:ext cx="1458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Objective lens</a:t>
            </a:r>
          </a:p>
        </p:txBody>
      </p:sp>
      <p:sp>
        <p:nvSpPr>
          <p:cNvPr id="212999" name="Line 7"/>
          <p:cNvSpPr>
            <a:spLocks noChangeShapeType="1"/>
          </p:cNvSpPr>
          <p:nvPr/>
        </p:nvSpPr>
        <p:spPr bwMode="auto">
          <a:xfrm>
            <a:off x="2577045" y="4637088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0" name="Line 8"/>
          <p:cNvSpPr>
            <a:spLocks noChangeShapeType="1"/>
          </p:cNvSpPr>
          <p:nvPr/>
        </p:nvSpPr>
        <p:spPr bwMode="auto">
          <a:xfrm>
            <a:off x="2272245" y="4941888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1" name="Line 9"/>
          <p:cNvSpPr>
            <a:spLocks noChangeShapeType="1"/>
          </p:cNvSpPr>
          <p:nvPr/>
        </p:nvSpPr>
        <p:spPr bwMode="auto">
          <a:xfrm>
            <a:off x="3186645" y="4027488"/>
            <a:ext cx="0" cy="1143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2" name="Line 10"/>
          <p:cNvSpPr>
            <a:spLocks noChangeShapeType="1"/>
          </p:cNvSpPr>
          <p:nvPr/>
        </p:nvSpPr>
        <p:spPr bwMode="auto">
          <a:xfrm>
            <a:off x="2881845" y="4332288"/>
            <a:ext cx="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3" name="Line 11"/>
          <p:cNvSpPr>
            <a:spLocks noChangeShapeType="1"/>
          </p:cNvSpPr>
          <p:nvPr/>
        </p:nvSpPr>
        <p:spPr bwMode="auto">
          <a:xfrm>
            <a:off x="3491445" y="3722688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4" name="Line 12"/>
          <p:cNvSpPr>
            <a:spLocks noChangeShapeType="1"/>
          </p:cNvSpPr>
          <p:nvPr/>
        </p:nvSpPr>
        <p:spPr bwMode="auto">
          <a:xfrm>
            <a:off x="2881845" y="5170488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5" name="Line 13"/>
          <p:cNvSpPr>
            <a:spLocks noChangeShapeType="1"/>
          </p:cNvSpPr>
          <p:nvPr/>
        </p:nvSpPr>
        <p:spPr bwMode="auto">
          <a:xfrm>
            <a:off x="2577045" y="517048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6" name="Line 14"/>
          <p:cNvSpPr>
            <a:spLocks noChangeShapeType="1"/>
          </p:cNvSpPr>
          <p:nvPr/>
        </p:nvSpPr>
        <p:spPr bwMode="auto">
          <a:xfrm>
            <a:off x="2272245" y="517048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7" name="Line 15"/>
          <p:cNvSpPr>
            <a:spLocks noChangeShapeType="1"/>
          </p:cNvSpPr>
          <p:nvPr/>
        </p:nvSpPr>
        <p:spPr bwMode="auto">
          <a:xfrm flipH="1">
            <a:off x="2881845" y="517048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8" name="Line 16"/>
          <p:cNvSpPr>
            <a:spLocks noChangeShapeType="1"/>
          </p:cNvSpPr>
          <p:nvPr/>
        </p:nvSpPr>
        <p:spPr bwMode="auto">
          <a:xfrm flipH="1">
            <a:off x="2881845" y="517048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9" name="Text Box 17"/>
          <p:cNvSpPr txBox="1">
            <a:spLocks noChangeArrowheads="1"/>
          </p:cNvSpPr>
          <p:nvPr/>
        </p:nvSpPr>
        <p:spPr bwMode="auto">
          <a:xfrm>
            <a:off x="4002620" y="3313113"/>
            <a:ext cx="1492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Excitation light</a:t>
            </a:r>
          </a:p>
        </p:txBody>
      </p:sp>
      <p:grpSp>
        <p:nvGrpSpPr>
          <p:cNvPr id="213010" name="Group 18"/>
          <p:cNvGrpSpPr>
            <a:grpSpLocks/>
          </p:cNvGrpSpPr>
          <p:nvPr/>
        </p:nvGrpSpPr>
        <p:grpSpPr bwMode="auto">
          <a:xfrm>
            <a:off x="2043645" y="2960688"/>
            <a:ext cx="1752600" cy="762000"/>
            <a:chOff x="2736" y="2640"/>
            <a:chExt cx="1344" cy="384"/>
          </a:xfrm>
        </p:grpSpPr>
        <p:sp>
          <p:nvSpPr>
            <p:cNvPr id="213011" name="Freeform 19"/>
            <p:cNvSpPr>
              <a:spLocks/>
            </p:cNvSpPr>
            <p:nvPr/>
          </p:nvSpPr>
          <p:spPr bwMode="auto">
            <a:xfrm>
              <a:off x="2736" y="2640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012" name="Freeform 20"/>
            <p:cNvSpPr>
              <a:spLocks/>
            </p:cNvSpPr>
            <p:nvPr/>
          </p:nvSpPr>
          <p:spPr bwMode="auto">
            <a:xfrm rot="10800000">
              <a:off x="2736" y="2832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3013" name="Line 21"/>
          <p:cNvSpPr>
            <a:spLocks noChangeShapeType="1"/>
          </p:cNvSpPr>
          <p:nvPr/>
        </p:nvSpPr>
        <p:spPr bwMode="auto">
          <a:xfrm flipH="1" flipV="1">
            <a:off x="2424645" y="5170488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4" name="Line 22"/>
          <p:cNvSpPr>
            <a:spLocks noChangeShapeType="1"/>
          </p:cNvSpPr>
          <p:nvPr/>
        </p:nvSpPr>
        <p:spPr bwMode="auto">
          <a:xfrm flipV="1">
            <a:off x="2881845" y="5170488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5" name="Line 23"/>
          <p:cNvSpPr>
            <a:spLocks noChangeShapeType="1"/>
          </p:cNvSpPr>
          <p:nvPr/>
        </p:nvSpPr>
        <p:spPr bwMode="auto">
          <a:xfrm flipV="1">
            <a:off x="2424645" y="3341688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6" name="Line 24"/>
          <p:cNvSpPr>
            <a:spLocks noChangeShapeType="1"/>
          </p:cNvSpPr>
          <p:nvPr/>
        </p:nvSpPr>
        <p:spPr bwMode="auto">
          <a:xfrm flipV="1">
            <a:off x="3339045" y="3341688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7" name="Line 25"/>
          <p:cNvSpPr>
            <a:spLocks noChangeShapeType="1"/>
          </p:cNvSpPr>
          <p:nvPr/>
        </p:nvSpPr>
        <p:spPr bwMode="auto">
          <a:xfrm flipV="1">
            <a:off x="2424645" y="2274888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8" name="Line 26"/>
          <p:cNvSpPr>
            <a:spLocks noChangeShapeType="1"/>
          </p:cNvSpPr>
          <p:nvPr/>
        </p:nvSpPr>
        <p:spPr bwMode="auto">
          <a:xfrm flipH="1" flipV="1">
            <a:off x="2881845" y="2274888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9" name="Line 27"/>
          <p:cNvSpPr>
            <a:spLocks noChangeShapeType="1"/>
          </p:cNvSpPr>
          <p:nvPr/>
        </p:nvSpPr>
        <p:spPr bwMode="auto">
          <a:xfrm flipH="1" flipV="1">
            <a:off x="2653245" y="5170488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0" name="Line 28"/>
          <p:cNvSpPr>
            <a:spLocks noChangeShapeType="1"/>
          </p:cNvSpPr>
          <p:nvPr/>
        </p:nvSpPr>
        <p:spPr bwMode="auto">
          <a:xfrm flipV="1">
            <a:off x="2881845" y="5170488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1" name="Line 29"/>
          <p:cNvSpPr>
            <a:spLocks noChangeShapeType="1"/>
          </p:cNvSpPr>
          <p:nvPr/>
        </p:nvSpPr>
        <p:spPr bwMode="auto">
          <a:xfrm flipH="1">
            <a:off x="2272245" y="2282825"/>
            <a:ext cx="528638" cy="1058863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2" name="Line 30"/>
          <p:cNvSpPr>
            <a:spLocks noChangeShapeType="1"/>
          </p:cNvSpPr>
          <p:nvPr/>
        </p:nvSpPr>
        <p:spPr bwMode="auto">
          <a:xfrm>
            <a:off x="2272245" y="3341688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3" name="Line 31"/>
          <p:cNvSpPr>
            <a:spLocks noChangeShapeType="1"/>
          </p:cNvSpPr>
          <p:nvPr/>
        </p:nvSpPr>
        <p:spPr bwMode="auto">
          <a:xfrm>
            <a:off x="2989795" y="2282825"/>
            <a:ext cx="393700" cy="898525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4" name="Line 32"/>
          <p:cNvSpPr>
            <a:spLocks noChangeShapeType="1"/>
          </p:cNvSpPr>
          <p:nvPr/>
        </p:nvSpPr>
        <p:spPr bwMode="auto">
          <a:xfrm flipH="1">
            <a:off x="3110445" y="3341688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5" name="Line 33"/>
          <p:cNvSpPr>
            <a:spLocks noChangeShapeType="1"/>
          </p:cNvSpPr>
          <p:nvPr/>
        </p:nvSpPr>
        <p:spPr bwMode="auto">
          <a:xfrm>
            <a:off x="2423058" y="6161088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6" name="Line 34"/>
          <p:cNvSpPr>
            <a:spLocks noChangeShapeType="1"/>
          </p:cNvSpPr>
          <p:nvPr/>
        </p:nvSpPr>
        <p:spPr bwMode="auto">
          <a:xfrm>
            <a:off x="2913595" y="2274888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7" name="Text Box 35"/>
          <p:cNvSpPr txBox="1">
            <a:spLocks noChangeArrowheads="1"/>
          </p:cNvSpPr>
          <p:nvPr/>
        </p:nvSpPr>
        <p:spPr bwMode="auto">
          <a:xfrm>
            <a:off x="519645" y="3113088"/>
            <a:ext cx="1074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Tube lens</a:t>
            </a:r>
          </a:p>
        </p:txBody>
      </p:sp>
      <p:sp>
        <p:nvSpPr>
          <p:cNvPr id="213028" name="Text Box 36"/>
          <p:cNvSpPr txBox="1">
            <a:spLocks noChangeArrowheads="1"/>
          </p:cNvSpPr>
          <p:nvPr/>
        </p:nvSpPr>
        <p:spPr bwMode="auto">
          <a:xfrm>
            <a:off x="627595" y="4103688"/>
            <a:ext cx="1435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FF00"/>
                </a:solidFill>
              </a:rPr>
              <a:t>Emission light</a:t>
            </a:r>
          </a:p>
        </p:txBody>
      </p:sp>
      <p:sp>
        <p:nvSpPr>
          <p:cNvPr id="213029" name="Text Box 37"/>
          <p:cNvSpPr txBox="1">
            <a:spLocks noChangeArrowheads="1"/>
          </p:cNvSpPr>
          <p:nvPr/>
        </p:nvSpPr>
        <p:spPr bwMode="auto">
          <a:xfrm>
            <a:off x="551395" y="2122488"/>
            <a:ext cx="85883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Pinhole</a:t>
            </a:r>
          </a:p>
        </p:txBody>
      </p:sp>
      <p:sp>
        <p:nvSpPr>
          <p:cNvPr id="213030" name="Line 38"/>
          <p:cNvSpPr>
            <a:spLocks noChangeShapeType="1"/>
          </p:cNvSpPr>
          <p:nvPr/>
        </p:nvSpPr>
        <p:spPr bwMode="auto">
          <a:xfrm rot="18900000" flipV="1">
            <a:off x="1872195" y="4343400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1" name="Line 39"/>
          <p:cNvSpPr>
            <a:spLocks noChangeShapeType="1"/>
          </p:cNvSpPr>
          <p:nvPr/>
        </p:nvSpPr>
        <p:spPr bwMode="auto">
          <a:xfrm>
            <a:off x="2259545" y="4941888"/>
            <a:ext cx="30829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2" name="Line 40"/>
          <p:cNvSpPr>
            <a:spLocks noChangeShapeType="1"/>
          </p:cNvSpPr>
          <p:nvPr/>
        </p:nvSpPr>
        <p:spPr bwMode="auto">
          <a:xfrm>
            <a:off x="2564345" y="4637088"/>
            <a:ext cx="2778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3" name="Line 41"/>
          <p:cNvSpPr>
            <a:spLocks noChangeShapeType="1"/>
          </p:cNvSpPr>
          <p:nvPr/>
        </p:nvSpPr>
        <p:spPr bwMode="auto">
          <a:xfrm>
            <a:off x="2869145" y="4332288"/>
            <a:ext cx="24733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4" name="Line 42"/>
          <p:cNvSpPr>
            <a:spLocks noChangeShapeType="1"/>
          </p:cNvSpPr>
          <p:nvPr/>
        </p:nvSpPr>
        <p:spPr bwMode="auto">
          <a:xfrm>
            <a:off x="3173945" y="4027488"/>
            <a:ext cx="2168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5" name="Line 43"/>
          <p:cNvSpPr>
            <a:spLocks noChangeShapeType="1"/>
          </p:cNvSpPr>
          <p:nvPr/>
        </p:nvSpPr>
        <p:spPr bwMode="auto">
          <a:xfrm>
            <a:off x="3478745" y="3722688"/>
            <a:ext cx="18637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6" name="Line 44"/>
          <p:cNvSpPr>
            <a:spLocks noChangeShapeType="1"/>
          </p:cNvSpPr>
          <p:nvPr/>
        </p:nvSpPr>
        <p:spPr bwMode="auto">
          <a:xfrm>
            <a:off x="2413533" y="2282825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7" name="Line 45"/>
          <p:cNvSpPr>
            <a:spLocks noChangeShapeType="1"/>
          </p:cNvSpPr>
          <p:nvPr/>
        </p:nvSpPr>
        <p:spPr bwMode="auto">
          <a:xfrm flipV="1">
            <a:off x="2838983" y="1987550"/>
            <a:ext cx="163512" cy="3825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8" name="Line 46"/>
          <p:cNvSpPr>
            <a:spLocks noChangeShapeType="1"/>
          </p:cNvSpPr>
          <p:nvPr/>
        </p:nvSpPr>
        <p:spPr bwMode="auto">
          <a:xfrm flipH="1" flipV="1">
            <a:off x="2762783" y="1987550"/>
            <a:ext cx="228600" cy="5349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9" name="Line 47"/>
          <p:cNvSpPr>
            <a:spLocks noChangeShapeType="1"/>
          </p:cNvSpPr>
          <p:nvPr/>
        </p:nvSpPr>
        <p:spPr bwMode="auto">
          <a:xfrm flipH="1">
            <a:off x="2672295" y="1379538"/>
            <a:ext cx="228600" cy="45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40" name="Line 48"/>
          <p:cNvSpPr>
            <a:spLocks noChangeShapeType="1"/>
          </p:cNvSpPr>
          <p:nvPr/>
        </p:nvSpPr>
        <p:spPr bwMode="auto">
          <a:xfrm>
            <a:off x="2900895" y="1379538"/>
            <a:ext cx="227013" cy="45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41" name="Freeform 49"/>
          <p:cNvSpPr>
            <a:spLocks/>
          </p:cNvSpPr>
          <p:nvPr/>
        </p:nvSpPr>
        <p:spPr bwMode="auto">
          <a:xfrm>
            <a:off x="2673883" y="1682750"/>
            <a:ext cx="455612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1" y="143"/>
              </a:cxn>
              <a:cxn ang="0">
                <a:pos x="383" y="0"/>
              </a:cxn>
            </a:cxnLst>
            <a:rect l="0" t="0" r="r" b="b"/>
            <a:pathLst>
              <a:path w="383" h="143">
                <a:moveTo>
                  <a:pt x="0" y="0"/>
                </a:moveTo>
                <a:cubicBezTo>
                  <a:pt x="63" y="71"/>
                  <a:pt x="127" y="143"/>
                  <a:pt x="191" y="143"/>
                </a:cubicBezTo>
                <a:cubicBezTo>
                  <a:pt x="255" y="143"/>
                  <a:pt x="351" y="32"/>
                  <a:pt x="383" y="0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42" name="Text Box 50"/>
          <p:cNvSpPr txBox="1">
            <a:spLocks noChangeArrowheads="1"/>
          </p:cNvSpPr>
          <p:nvPr/>
        </p:nvSpPr>
        <p:spPr bwMode="auto">
          <a:xfrm>
            <a:off x="548220" y="1379538"/>
            <a:ext cx="9525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Detector</a:t>
            </a:r>
          </a:p>
        </p:txBody>
      </p:sp>
      <p:sp>
        <p:nvSpPr>
          <p:cNvPr id="213043" name="Text Box 51"/>
          <p:cNvSpPr txBox="1">
            <a:spLocks noChangeArrowheads="1"/>
          </p:cNvSpPr>
          <p:nvPr/>
        </p:nvSpPr>
        <p:spPr bwMode="auto">
          <a:xfrm>
            <a:off x="5494870" y="1143000"/>
            <a:ext cx="3649130" cy="379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sz="2000" dirty="0"/>
              <a:t>Scan excitation spot point-by-point to build up image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/>
              <a:t>Problems: </a:t>
            </a:r>
          </a:p>
          <a:p>
            <a:pPr eaLnBrk="1" hangingPunct="1"/>
            <a:r>
              <a:rPr lang="en-US" sz="2000" dirty="0"/>
              <a:t>Slow (~1 sec to acquire an image)</a:t>
            </a:r>
          </a:p>
          <a:p>
            <a:pPr eaLnBrk="1" hangingPunct="1"/>
            <a:r>
              <a:rPr lang="en-US" sz="2000" dirty="0"/>
              <a:t>Low light efficiency (due to use of PMT as detector)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/>
              <a:t>Solution: </a:t>
            </a:r>
          </a:p>
          <a:p>
            <a:pPr eaLnBrk="1" hangingPunct="1"/>
            <a:r>
              <a:rPr lang="en-US" sz="2000" dirty="0"/>
              <a:t>Use multiple pinholes and a camera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013" grpId="0" animBg="1"/>
      <p:bldP spid="213014" grpId="0" animBg="1"/>
      <p:bldP spid="213015" grpId="0" animBg="1"/>
      <p:bldP spid="213016" grpId="0" animBg="1"/>
      <p:bldP spid="213017" grpId="0" animBg="1"/>
      <p:bldP spid="213018" grpId="0" animBg="1"/>
      <p:bldP spid="213019" grpId="0" animBg="1"/>
      <p:bldP spid="213020" grpId="0" animBg="1"/>
      <p:bldP spid="213021" grpId="0" animBg="1"/>
      <p:bldP spid="213022" grpId="0" animBg="1"/>
      <p:bldP spid="213023" grpId="0" animBg="1"/>
      <p:bldP spid="213024" grpId="0" animBg="1"/>
      <p:bldP spid="213028" grpId="0"/>
      <p:bldP spid="213037" grpId="0" animBg="1"/>
      <p:bldP spid="213038" grpId="0" animBg="1"/>
      <p:bldP spid="2130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Optical Sectioning and 3D reconstruction</a:t>
            </a:r>
          </a:p>
        </p:txBody>
      </p:sp>
      <p:sp>
        <p:nvSpPr>
          <p:cNvPr id="186371" name="Rectangle 3"/>
          <p:cNvSpPr>
            <a:spLocks noChangeArrowheads="1"/>
          </p:cNvSpPr>
          <p:nvPr/>
        </p:nvSpPr>
        <p:spPr bwMode="auto">
          <a:xfrm>
            <a:off x="1463675" y="3430588"/>
            <a:ext cx="639763" cy="9144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6372" name="AutoShape 4"/>
          <p:cNvSpPr>
            <a:spLocks noChangeArrowheads="1"/>
          </p:cNvSpPr>
          <p:nvPr/>
        </p:nvSpPr>
        <p:spPr bwMode="auto">
          <a:xfrm>
            <a:off x="1463675" y="4344988"/>
            <a:ext cx="639763" cy="274637"/>
          </a:xfrm>
          <a:custGeom>
            <a:avLst/>
            <a:gdLst>
              <a:gd name="G0" fmla="+- 7986 0 0"/>
              <a:gd name="G1" fmla="+- 21600 0 7986"/>
              <a:gd name="G2" fmla="*/ 7986 1 2"/>
              <a:gd name="G3" fmla="+- 21600 0 G2"/>
              <a:gd name="G4" fmla="+/ 7986 21600 2"/>
              <a:gd name="G5" fmla="+/ G1 0 2"/>
              <a:gd name="G6" fmla="*/ 21600 21600 7986"/>
              <a:gd name="G7" fmla="*/ G6 1 2"/>
              <a:gd name="G8" fmla="+- 21600 0 G7"/>
              <a:gd name="G9" fmla="*/ 21600 1 2"/>
              <a:gd name="G10" fmla="+- 7986 0 G9"/>
              <a:gd name="G11" fmla="?: G10 G8 0"/>
              <a:gd name="G12" fmla="?: G10 G7 21600"/>
              <a:gd name="T0" fmla="*/ 17607 w 21600"/>
              <a:gd name="T1" fmla="*/ 10800 h 21600"/>
              <a:gd name="T2" fmla="*/ 10800 w 21600"/>
              <a:gd name="T3" fmla="*/ 21600 h 21600"/>
              <a:gd name="T4" fmla="*/ 3993 w 21600"/>
              <a:gd name="T5" fmla="*/ 10800 h 21600"/>
              <a:gd name="T6" fmla="*/ 10800 w 21600"/>
              <a:gd name="T7" fmla="*/ 0 h 21600"/>
              <a:gd name="T8" fmla="*/ 5793 w 21600"/>
              <a:gd name="T9" fmla="*/ 5793 h 21600"/>
              <a:gd name="T10" fmla="*/ 15807 w 21600"/>
              <a:gd name="T11" fmla="*/ 1580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7986" y="21600"/>
                </a:lnTo>
                <a:lnTo>
                  <a:pt x="13614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6373" name="Line 5"/>
          <p:cNvSpPr>
            <a:spLocks noChangeShapeType="1"/>
          </p:cNvSpPr>
          <p:nvPr/>
        </p:nvSpPr>
        <p:spPr bwMode="auto">
          <a:xfrm flipV="1">
            <a:off x="1774825" y="3246438"/>
            <a:ext cx="0" cy="15541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6374" name="AutoShape 6"/>
          <p:cNvSpPr>
            <a:spLocks noChangeArrowheads="1"/>
          </p:cNvSpPr>
          <p:nvPr/>
        </p:nvSpPr>
        <p:spPr bwMode="auto">
          <a:xfrm rot="-2714726">
            <a:off x="1412082" y="5028406"/>
            <a:ext cx="639762" cy="54927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6375" name="Rectangle 7"/>
          <p:cNvSpPr>
            <a:spLocks noChangeArrowheads="1"/>
          </p:cNvSpPr>
          <p:nvPr/>
        </p:nvSpPr>
        <p:spPr bwMode="auto">
          <a:xfrm>
            <a:off x="1463675" y="2514600"/>
            <a:ext cx="639763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6376" name="Line 8"/>
          <p:cNvSpPr>
            <a:spLocks noChangeShapeType="1"/>
          </p:cNvSpPr>
          <p:nvPr/>
        </p:nvSpPr>
        <p:spPr bwMode="auto">
          <a:xfrm>
            <a:off x="1006475" y="5303838"/>
            <a:ext cx="14620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6377" name="Line 9"/>
          <p:cNvSpPr>
            <a:spLocks noChangeShapeType="1"/>
          </p:cNvSpPr>
          <p:nvPr/>
        </p:nvSpPr>
        <p:spPr bwMode="auto">
          <a:xfrm flipV="1">
            <a:off x="1189038" y="5989638"/>
            <a:ext cx="0" cy="182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6378" name="Line 10"/>
          <p:cNvSpPr>
            <a:spLocks noChangeShapeType="1"/>
          </p:cNvSpPr>
          <p:nvPr/>
        </p:nvSpPr>
        <p:spPr bwMode="auto">
          <a:xfrm flipH="1">
            <a:off x="1006475" y="6172200"/>
            <a:ext cx="182563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6379" name="Line 11"/>
          <p:cNvSpPr>
            <a:spLocks noChangeShapeType="1"/>
          </p:cNvSpPr>
          <p:nvPr/>
        </p:nvSpPr>
        <p:spPr bwMode="auto">
          <a:xfrm>
            <a:off x="1189038" y="6172200"/>
            <a:ext cx="182562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6380" name="Text Box 12"/>
          <p:cNvSpPr txBox="1">
            <a:spLocks noChangeArrowheads="1"/>
          </p:cNvSpPr>
          <p:nvPr/>
        </p:nvSpPr>
        <p:spPr bwMode="auto">
          <a:xfrm>
            <a:off x="822325" y="6181725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x</a:t>
            </a:r>
          </a:p>
        </p:txBody>
      </p:sp>
      <p:sp>
        <p:nvSpPr>
          <p:cNvPr id="186381" name="Text Box 13"/>
          <p:cNvSpPr txBox="1">
            <a:spLocks noChangeArrowheads="1"/>
          </p:cNvSpPr>
          <p:nvPr/>
        </p:nvSpPr>
        <p:spPr bwMode="auto">
          <a:xfrm>
            <a:off x="1281113" y="6181725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y</a:t>
            </a:r>
          </a:p>
        </p:txBody>
      </p:sp>
      <p:sp>
        <p:nvSpPr>
          <p:cNvPr id="186382" name="Text Box 14"/>
          <p:cNvSpPr txBox="1">
            <a:spLocks noChangeArrowheads="1"/>
          </p:cNvSpPr>
          <p:nvPr/>
        </p:nvSpPr>
        <p:spPr bwMode="auto">
          <a:xfrm>
            <a:off x="1054100" y="5715000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Solution: Spinning Disk Confocal</a:t>
            </a:r>
          </a:p>
        </p:txBody>
      </p:sp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463" y="1531938"/>
            <a:ext cx="4351337" cy="35496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123910" name="Picture 6"/>
          <p:cNvPicPr>
            <a:picLocks noChangeAspect="1" noChangeArrowheads="1"/>
          </p:cNvPicPr>
          <p:nvPr/>
        </p:nvPicPr>
        <p:blipFill>
          <a:blip r:embed="rId4" cstate="print"/>
          <a:srcRect l="2286" t="16621" r="16859" b="15810"/>
          <a:stretch>
            <a:fillRect/>
          </a:stretch>
        </p:blipFill>
        <p:spPr bwMode="auto">
          <a:xfrm>
            <a:off x="5027613" y="2139950"/>
            <a:ext cx="3867150" cy="2452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23911" name="Text Box 7"/>
          <p:cNvSpPr txBox="1">
            <a:spLocks noChangeArrowheads="1"/>
          </p:cNvSpPr>
          <p:nvPr/>
        </p:nvSpPr>
        <p:spPr bwMode="auto">
          <a:xfrm>
            <a:off x="701675" y="5629275"/>
            <a:ext cx="7969250" cy="1004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Image with many pinholes at once, so fast</a:t>
            </a:r>
          </a:p>
          <a:p>
            <a:pPr>
              <a:spcBef>
                <a:spcPct val="50000"/>
              </a:spcBef>
            </a:pPr>
            <a:r>
              <a:rPr lang="en-US" sz="2400"/>
              <a:t>Use CCD as detector, so much higher QE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downside to the spinning disk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 l="2286" t="16621" r="34864" b="15810"/>
          <a:stretch>
            <a:fillRect/>
          </a:stretch>
        </p:blipFill>
        <p:spPr bwMode="auto">
          <a:xfrm>
            <a:off x="397775" y="2214680"/>
            <a:ext cx="4022420" cy="32827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5" name="Oval 4"/>
          <p:cNvSpPr/>
          <p:nvPr/>
        </p:nvSpPr>
        <p:spPr bwMode="auto">
          <a:xfrm>
            <a:off x="2330778" y="3866556"/>
            <a:ext cx="75895" cy="75895"/>
          </a:xfrm>
          <a:prstGeom prst="ellipse">
            <a:avLst/>
          </a:prstGeom>
          <a:solidFill>
            <a:srgbClr val="00FF00">
              <a:alpha val="4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51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downside to the spinning disk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 l="2286" t="16621" r="34864" b="15810"/>
          <a:stretch>
            <a:fillRect/>
          </a:stretch>
        </p:blipFill>
        <p:spPr bwMode="auto">
          <a:xfrm>
            <a:off x="397775" y="2214680"/>
            <a:ext cx="4022420" cy="32827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5" name="Oval 4"/>
          <p:cNvSpPr/>
          <p:nvPr/>
        </p:nvSpPr>
        <p:spPr bwMode="auto">
          <a:xfrm>
            <a:off x="2283120" y="3818898"/>
            <a:ext cx="171212" cy="171212"/>
          </a:xfrm>
          <a:prstGeom prst="ellipse">
            <a:avLst/>
          </a:prstGeom>
          <a:solidFill>
            <a:srgbClr val="00FF00">
              <a:alpha val="4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6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downside to the spinning disk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 l="2286" t="16621" r="34864" b="15810"/>
          <a:stretch>
            <a:fillRect/>
          </a:stretch>
        </p:blipFill>
        <p:spPr bwMode="auto">
          <a:xfrm>
            <a:off x="397775" y="2214680"/>
            <a:ext cx="4022420" cy="32827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5" name="Oval 4"/>
          <p:cNvSpPr/>
          <p:nvPr/>
        </p:nvSpPr>
        <p:spPr bwMode="auto">
          <a:xfrm>
            <a:off x="2205931" y="3741709"/>
            <a:ext cx="325590" cy="325590"/>
          </a:xfrm>
          <a:prstGeom prst="ellipse">
            <a:avLst/>
          </a:prstGeom>
          <a:solidFill>
            <a:srgbClr val="00FF00">
              <a:alpha val="4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48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downside to the spinning disk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 l="2286" t="16621" r="34864" b="15810"/>
          <a:stretch>
            <a:fillRect/>
          </a:stretch>
        </p:blipFill>
        <p:spPr bwMode="auto">
          <a:xfrm>
            <a:off x="397775" y="2214680"/>
            <a:ext cx="4022420" cy="32827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5" name="Oval 4"/>
          <p:cNvSpPr/>
          <p:nvPr/>
        </p:nvSpPr>
        <p:spPr bwMode="auto">
          <a:xfrm>
            <a:off x="2053629" y="3589407"/>
            <a:ext cx="630194" cy="630194"/>
          </a:xfrm>
          <a:prstGeom prst="ellipse">
            <a:avLst/>
          </a:prstGeom>
          <a:solidFill>
            <a:srgbClr val="00FF00">
              <a:alpha val="4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935" y="1069960"/>
            <a:ext cx="6982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Limited out of focus rejection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147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Pros/Cons of spinning disk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 – multiple points are illuminated at once </a:t>
            </a:r>
          </a:p>
          <a:p>
            <a:r>
              <a:rPr lang="en-US" dirty="0"/>
              <a:t>Photon efficient – high QE of CCD</a:t>
            </a:r>
          </a:p>
          <a:p>
            <a:r>
              <a:rPr lang="en-US" dirty="0"/>
              <a:t>Gentler on live samples – usually lower laser power</a:t>
            </a:r>
          </a:p>
          <a:p>
            <a:endParaRPr lang="en-US" dirty="0"/>
          </a:p>
          <a:p>
            <a:r>
              <a:rPr lang="en-US" dirty="0"/>
              <a:t>Fixed </a:t>
            </a:r>
            <a:r>
              <a:rPr lang="en-US" dirty="0" smtClean="0"/>
              <a:t>pinhole size (usually)</a:t>
            </a:r>
            <a:endParaRPr lang="en-US" dirty="0"/>
          </a:p>
          <a:p>
            <a:r>
              <a:rPr lang="en-US" dirty="0"/>
              <a:t>Small field of view (usually)</a:t>
            </a:r>
          </a:p>
          <a:p>
            <a:r>
              <a:rPr lang="en-US" dirty="0"/>
              <a:t>Crosstalk through adjacent pinholes limits sample thickness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Out-of-focus rejection</a:t>
            </a:r>
            <a:endParaRPr lang="en-US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 cstate="print"/>
          <a:srcRect l="8594" t="22917" r="22656" b="21875"/>
          <a:stretch>
            <a:fillRect/>
          </a:stretch>
        </p:blipFill>
        <p:spPr bwMode="auto">
          <a:xfrm>
            <a:off x="1143000" y="1905000"/>
            <a:ext cx="6705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247816" y="5867400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Defocus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1134218" y="3810000"/>
            <a:ext cx="38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84482" y="6505721"/>
            <a:ext cx="4559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Wolleschensky</a:t>
            </a:r>
            <a:r>
              <a:rPr lang="en-US" dirty="0" smtClean="0"/>
              <a:t> et al. J. Biomed. Opt. 11(6) 2006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25603" name="Text Box 4"/>
          <p:cNvSpPr txBox="1">
            <a:spLocks noChangeArrowheads="1"/>
          </p:cNvSpPr>
          <p:nvPr/>
        </p:nvSpPr>
        <p:spPr bwMode="auto">
          <a:xfrm>
            <a:off x="838200" y="5410200"/>
            <a:ext cx="327660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>
                <a:solidFill>
                  <a:schemeClr val="bg1"/>
                </a:solidFill>
              </a:rPr>
              <a:t>Drosophila S2 cell expressing GFP-H2B and mCherry-tubulin</a:t>
            </a:r>
            <a:br>
              <a:rPr lang="en-US" sz="1600">
                <a:solidFill>
                  <a:schemeClr val="bg1"/>
                </a:solidFill>
              </a:rPr>
            </a:br>
            <a:r>
              <a:rPr lang="en-US" sz="1600">
                <a:solidFill>
                  <a:schemeClr val="bg1"/>
                </a:solidFill>
              </a:rPr>
              <a:t>(Nico Stuurman and Ron Vale)</a:t>
            </a:r>
          </a:p>
        </p:txBody>
      </p:sp>
      <p:sp>
        <p:nvSpPr>
          <p:cNvPr id="25606" name="Text Box 8"/>
          <p:cNvSpPr txBox="1">
            <a:spLocks noChangeArrowheads="1"/>
          </p:cNvSpPr>
          <p:nvPr/>
        </p:nvSpPr>
        <p:spPr bwMode="auto">
          <a:xfrm>
            <a:off x="5334000" y="5334000"/>
            <a:ext cx="30480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chemeClr val="bg1"/>
                </a:solidFill>
              </a:rPr>
              <a:t>S. cerevisiae</a:t>
            </a:r>
            <a:r>
              <a:rPr lang="en-US">
                <a:solidFill>
                  <a:schemeClr val="bg1"/>
                </a:solidFill>
              </a:rPr>
              <a:t>  expressing a mitochondrially targeted RFP, Susanne Rafelski, Marshall lab</a:t>
            </a:r>
          </a:p>
        </p:txBody>
      </p:sp>
      <p:pic>
        <p:nvPicPr>
          <p:cNvPr id="7" name="tub_histone_2.avi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3400" y="2147106"/>
            <a:ext cx="3315163" cy="2572109"/>
          </a:xfrm>
          <a:prstGeom prst="rect">
            <a:avLst/>
          </a:prstGeom>
        </p:spPr>
      </p:pic>
      <p:pic>
        <p:nvPicPr>
          <p:cNvPr id="9" name="MitoGlycSDCM2rotcropVolThresh60Amber-1.AVI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72100" y="2051856"/>
            <a:ext cx="2514952" cy="2514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 confocal?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Confocal is not a magic bullet</a:t>
            </a:r>
          </a:p>
          <a:p>
            <a:pPr lvl="1"/>
            <a:r>
              <a:rPr lang="en-US" dirty="0" smtClean="0"/>
              <a:t>It is extremely wasteful of photons</a:t>
            </a:r>
          </a:p>
          <a:p>
            <a:pPr lvl="1"/>
            <a:r>
              <a:rPr lang="en-US" dirty="0" smtClean="0"/>
              <a:t>Laser-scanning confocal is 100 – 200-fold less sensitive than </a:t>
            </a:r>
            <a:r>
              <a:rPr lang="en-US" dirty="0" err="1" smtClean="0"/>
              <a:t>widefield</a:t>
            </a:r>
            <a:endParaRPr lang="en-US" dirty="0" smtClean="0"/>
          </a:p>
          <a:p>
            <a:pPr lvl="1"/>
            <a:r>
              <a:rPr lang="en-US" dirty="0" smtClean="0"/>
              <a:t>Spinning-disk confocal is ~4-fold less sensitive than </a:t>
            </a:r>
            <a:r>
              <a:rPr lang="en-US" dirty="0" err="1" smtClean="0"/>
              <a:t>widefield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-25595" y="6540213"/>
            <a:ext cx="66211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dirty="0"/>
              <a:t>Murray JM et al., J. </a:t>
            </a:r>
            <a:r>
              <a:rPr lang="en-US" dirty="0" err="1"/>
              <a:t>Microsc</a:t>
            </a:r>
            <a:r>
              <a:rPr lang="en-US" dirty="0"/>
              <a:t>. 2007, 228: p.390-405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 confocal?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Confocal is not a magic bullet</a:t>
            </a:r>
          </a:p>
          <a:p>
            <a:pPr lvl="1"/>
            <a:r>
              <a:rPr lang="en-US"/>
              <a:t>It is extremely wasteful of photons</a:t>
            </a:r>
          </a:p>
          <a:p>
            <a:pPr lvl="1"/>
            <a:r>
              <a:rPr lang="en-US"/>
              <a:t>High laser power generally result in more photobleaching and photodamage.</a:t>
            </a:r>
          </a:p>
          <a:p>
            <a:pPr lvl="1"/>
            <a:endParaRPr lang="en-US"/>
          </a:p>
          <a:p>
            <a:r>
              <a:rPr lang="en-US"/>
              <a:t>For thin specimens, widefield epifluorescence is better – especially with deconvolution</a:t>
            </a:r>
          </a:p>
          <a:p>
            <a:endParaRPr lang="en-US"/>
          </a:p>
          <a:p>
            <a:r>
              <a:rPr lang="en-US"/>
              <a:t>Confocal excels with thick, heavily stained specimens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Optical Sectioning and 3D reconstruction</a:t>
            </a:r>
          </a:p>
        </p:txBody>
      </p:sp>
      <p:sp>
        <p:nvSpPr>
          <p:cNvPr id="188419" name="Rectangle 3"/>
          <p:cNvSpPr>
            <a:spLocks noChangeArrowheads="1"/>
          </p:cNvSpPr>
          <p:nvPr/>
        </p:nvSpPr>
        <p:spPr bwMode="auto">
          <a:xfrm>
            <a:off x="1463675" y="3430588"/>
            <a:ext cx="639763" cy="9144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8420" name="AutoShape 4"/>
          <p:cNvSpPr>
            <a:spLocks noChangeArrowheads="1"/>
          </p:cNvSpPr>
          <p:nvPr/>
        </p:nvSpPr>
        <p:spPr bwMode="auto">
          <a:xfrm>
            <a:off x="1463675" y="4344988"/>
            <a:ext cx="639763" cy="274637"/>
          </a:xfrm>
          <a:custGeom>
            <a:avLst/>
            <a:gdLst>
              <a:gd name="G0" fmla="+- 7986 0 0"/>
              <a:gd name="G1" fmla="+- 21600 0 7986"/>
              <a:gd name="G2" fmla="*/ 7986 1 2"/>
              <a:gd name="G3" fmla="+- 21600 0 G2"/>
              <a:gd name="G4" fmla="+/ 7986 21600 2"/>
              <a:gd name="G5" fmla="+/ G1 0 2"/>
              <a:gd name="G6" fmla="*/ 21600 21600 7986"/>
              <a:gd name="G7" fmla="*/ G6 1 2"/>
              <a:gd name="G8" fmla="+- 21600 0 G7"/>
              <a:gd name="G9" fmla="*/ 21600 1 2"/>
              <a:gd name="G10" fmla="+- 7986 0 G9"/>
              <a:gd name="G11" fmla="?: G10 G8 0"/>
              <a:gd name="G12" fmla="?: G10 G7 21600"/>
              <a:gd name="T0" fmla="*/ 17607 w 21600"/>
              <a:gd name="T1" fmla="*/ 10800 h 21600"/>
              <a:gd name="T2" fmla="*/ 10800 w 21600"/>
              <a:gd name="T3" fmla="*/ 21600 h 21600"/>
              <a:gd name="T4" fmla="*/ 3993 w 21600"/>
              <a:gd name="T5" fmla="*/ 10800 h 21600"/>
              <a:gd name="T6" fmla="*/ 10800 w 21600"/>
              <a:gd name="T7" fmla="*/ 0 h 21600"/>
              <a:gd name="T8" fmla="*/ 5793 w 21600"/>
              <a:gd name="T9" fmla="*/ 5793 h 21600"/>
              <a:gd name="T10" fmla="*/ 15807 w 21600"/>
              <a:gd name="T11" fmla="*/ 1580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7986" y="21600"/>
                </a:lnTo>
                <a:lnTo>
                  <a:pt x="13614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8421" name="Line 5"/>
          <p:cNvSpPr>
            <a:spLocks noChangeShapeType="1"/>
          </p:cNvSpPr>
          <p:nvPr/>
        </p:nvSpPr>
        <p:spPr bwMode="auto">
          <a:xfrm flipV="1">
            <a:off x="1774825" y="3246438"/>
            <a:ext cx="0" cy="15541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8422" name="AutoShape 6"/>
          <p:cNvSpPr>
            <a:spLocks noChangeArrowheads="1"/>
          </p:cNvSpPr>
          <p:nvPr/>
        </p:nvSpPr>
        <p:spPr bwMode="auto">
          <a:xfrm rot="-2714726">
            <a:off x="1412082" y="5120481"/>
            <a:ext cx="639762" cy="54927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8423" name="Rectangle 7"/>
          <p:cNvSpPr>
            <a:spLocks noChangeArrowheads="1"/>
          </p:cNvSpPr>
          <p:nvPr/>
        </p:nvSpPr>
        <p:spPr bwMode="auto">
          <a:xfrm>
            <a:off x="1554163" y="25146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8424" name="Line 8"/>
          <p:cNvSpPr>
            <a:spLocks noChangeShapeType="1"/>
          </p:cNvSpPr>
          <p:nvPr/>
        </p:nvSpPr>
        <p:spPr bwMode="auto">
          <a:xfrm>
            <a:off x="1006475" y="5303838"/>
            <a:ext cx="14620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8425" name="Line 9"/>
          <p:cNvSpPr>
            <a:spLocks noChangeShapeType="1"/>
          </p:cNvSpPr>
          <p:nvPr/>
        </p:nvSpPr>
        <p:spPr bwMode="auto">
          <a:xfrm flipV="1">
            <a:off x="1189038" y="5989638"/>
            <a:ext cx="0" cy="182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8426" name="Line 10"/>
          <p:cNvSpPr>
            <a:spLocks noChangeShapeType="1"/>
          </p:cNvSpPr>
          <p:nvPr/>
        </p:nvSpPr>
        <p:spPr bwMode="auto">
          <a:xfrm flipH="1">
            <a:off x="1006475" y="6172200"/>
            <a:ext cx="182563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8427" name="Line 11"/>
          <p:cNvSpPr>
            <a:spLocks noChangeShapeType="1"/>
          </p:cNvSpPr>
          <p:nvPr/>
        </p:nvSpPr>
        <p:spPr bwMode="auto">
          <a:xfrm>
            <a:off x="1189038" y="6172200"/>
            <a:ext cx="182562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8428" name="Text Box 12"/>
          <p:cNvSpPr txBox="1">
            <a:spLocks noChangeArrowheads="1"/>
          </p:cNvSpPr>
          <p:nvPr/>
        </p:nvSpPr>
        <p:spPr bwMode="auto">
          <a:xfrm>
            <a:off x="822325" y="6181725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x</a:t>
            </a:r>
          </a:p>
        </p:txBody>
      </p:sp>
      <p:sp>
        <p:nvSpPr>
          <p:cNvPr id="188429" name="Text Box 13"/>
          <p:cNvSpPr txBox="1">
            <a:spLocks noChangeArrowheads="1"/>
          </p:cNvSpPr>
          <p:nvPr/>
        </p:nvSpPr>
        <p:spPr bwMode="auto">
          <a:xfrm>
            <a:off x="1281113" y="6181725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y</a:t>
            </a:r>
          </a:p>
        </p:txBody>
      </p:sp>
      <p:sp>
        <p:nvSpPr>
          <p:cNvPr id="188430" name="Text Box 14"/>
          <p:cNvSpPr txBox="1">
            <a:spLocks noChangeArrowheads="1"/>
          </p:cNvSpPr>
          <p:nvPr/>
        </p:nvSpPr>
        <p:spPr bwMode="auto">
          <a:xfrm>
            <a:off x="1054100" y="5715000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 confocal?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635500"/>
          </a:xfrm>
        </p:spPr>
        <p:txBody>
          <a:bodyPr/>
          <a:lstStyle/>
          <a:p>
            <a:r>
              <a:rPr lang="en-US" dirty="0"/>
              <a:t>What is thick?</a:t>
            </a:r>
          </a:p>
          <a:p>
            <a:pPr lvl="1"/>
            <a:r>
              <a:rPr lang="en-US" dirty="0"/>
              <a:t>A good rule of thumb is 10 </a:t>
            </a:r>
            <a:r>
              <a:rPr lang="en-US" dirty="0">
                <a:cs typeface="Arial" charset="0"/>
              </a:rPr>
              <a:t>× the depth of field of the objective</a:t>
            </a:r>
          </a:p>
          <a:p>
            <a:pPr lvl="1"/>
            <a:r>
              <a:rPr lang="en-US" dirty="0">
                <a:cs typeface="Arial" charset="0"/>
              </a:rPr>
              <a:t>100x / 1.4 NA:	</a:t>
            </a:r>
            <a:r>
              <a:rPr lang="en-US" dirty="0" err="1">
                <a:cs typeface="Arial" charset="0"/>
              </a:rPr>
              <a:t>d.o.f</a:t>
            </a:r>
            <a:r>
              <a:rPr lang="en-US" dirty="0">
                <a:cs typeface="Arial" charset="0"/>
              </a:rPr>
              <a:t>. 0.66</a:t>
            </a:r>
            <a:r>
              <a:rPr lang="en-US" dirty="0">
                <a:latin typeface="Symbol" pitchFamily="18" charset="2"/>
                <a:cs typeface="Arial" charset="0"/>
              </a:rPr>
              <a:t>m</a:t>
            </a:r>
            <a:r>
              <a:rPr lang="en-US" dirty="0">
                <a:cs typeface="Arial" charset="0"/>
              </a:rPr>
              <a:t>m</a:t>
            </a:r>
          </a:p>
          <a:p>
            <a:pPr lvl="1"/>
            <a:r>
              <a:rPr lang="en-US" dirty="0">
                <a:cs typeface="Arial" charset="0"/>
              </a:rPr>
              <a:t>20x / 0.75 NA:	</a:t>
            </a:r>
            <a:r>
              <a:rPr lang="en-US" dirty="0" err="1">
                <a:cs typeface="Arial" charset="0"/>
              </a:rPr>
              <a:t>d.o.f</a:t>
            </a:r>
            <a:r>
              <a:rPr lang="en-US" dirty="0">
                <a:cs typeface="Arial" charset="0"/>
              </a:rPr>
              <a:t> 2.3 </a:t>
            </a:r>
            <a:r>
              <a:rPr lang="en-US" dirty="0">
                <a:latin typeface="Symbol" pitchFamily="18" charset="2"/>
                <a:cs typeface="Arial" charset="0"/>
              </a:rPr>
              <a:t>m</a:t>
            </a:r>
            <a:r>
              <a:rPr lang="en-US" dirty="0">
                <a:cs typeface="Arial" charset="0"/>
              </a:rPr>
              <a:t>m</a:t>
            </a:r>
          </a:p>
          <a:p>
            <a:pPr lvl="1"/>
            <a:endParaRPr lang="en-US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Sample preparation is KEY for imaging thick specimens</a:t>
            </a:r>
          </a:p>
          <a:p>
            <a:pPr lvl="1"/>
            <a:r>
              <a:rPr lang="en-US" dirty="0" err="1">
                <a:cs typeface="Arial" charset="0"/>
              </a:rPr>
              <a:t>Confocal</a:t>
            </a:r>
            <a:r>
              <a:rPr lang="en-US" dirty="0">
                <a:cs typeface="Arial" charset="0"/>
              </a:rPr>
              <a:t> does not fix scattering, refractive index mismatch, or everything else that can go wrong – it only removes out of focus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preparation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fixed samples: match refractive index of mounting media to immersion oil.</a:t>
            </a:r>
          </a:p>
          <a:p>
            <a:pPr lvl="1"/>
            <a:r>
              <a:rPr lang="en-US"/>
              <a:t>Mount in immersion oil itself, BABB, benzyl alcohol/glycerol, 2,2’-thiodiethanol, or other high-RI mounting medium</a:t>
            </a:r>
          </a:p>
          <a:p>
            <a:r>
              <a:rPr lang="en-US"/>
              <a:t>Clearing to remove lipids and other scattering substances is also important</a:t>
            </a:r>
          </a:p>
          <a:p>
            <a:endParaRPr lang="en-US"/>
          </a:p>
          <a:p>
            <a:r>
              <a:rPr lang="en-US"/>
              <a:t>For live samples, use water immersion lenses</a:t>
            </a:r>
          </a:p>
          <a:p>
            <a:pPr lvl="1"/>
            <a:endParaRPr lang="en-US"/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Preparation</a:t>
            </a:r>
          </a:p>
        </p:txBody>
      </p:sp>
      <p:pic>
        <p:nvPicPr>
          <p:cNvPr id="225284" name="Picture 4" descr="20x_summary_xy"/>
          <p:cNvPicPr>
            <a:picLocks noChangeAspect="1" noChangeArrowheads="1"/>
          </p:cNvPicPr>
          <p:nvPr/>
        </p:nvPicPr>
        <p:blipFill>
          <a:blip r:embed="rId3" cstate="print"/>
          <a:srcRect l="22652" t="65846" r="56842" b="9248"/>
          <a:stretch>
            <a:fillRect/>
          </a:stretch>
        </p:blipFill>
        <p:spPr bwMode="auto">
          <a:xfrm>
            <a:off x="1990725" y="2062163"/>
            <a:ext cx="1593850" cy="2505075"/>
          </a:xfrm>
          <a:prstGeom prst="rect">
            <a:avLst/>
          </a:prstGeom>
          <a:noFill/>
        </p:spPr>
      </p:pic>
      <p:pic>
        <p:nvPicPr>
          <p:cNvPr id="225285" name="Picture 5" descr="20x_summary_xy"/>
          <p:cNvPicPr>
            <a:picLocks noChangeAspect="1" noChangeArrowheads="1"/>
          </p:cNvPicPr>
          <p:nvPr/>
        </p:nvPicPr>
        <p:blipFill>
          <a:blip r:embed="rId3" cstate="print"/>
          <a:srcRect l="185" t="66463" r="78328" b="8633"/>
          <a:stretch>
            <a:fillRect/>
          </a:stretch>
        </p:blipFill>
        <p:spPr bwMode="auto">
          <a:xfrm>
            <a:off x="3584575" y="2062163"/>
            <a:ext cx="1670050" cy="2505075"/>
          </a:xfrm>
          <a:prstGeom prst="rect">
            <a:avLst/>
          </a:prstGeom>
          <a:noFill/>
        </p:spPr>
      </p:pic>
      <p:pic>
        <p:nvPicPr>
          <p:cNvPr id="225286" name="Picture 6" descr="20x_summary_xy"/>
          <p:cNvPicPr>
            <a:picLocks noChangeAspect="1" noChangeArrowheads="1"/>
          </p:cNvPicPr>
          <p:nvPr/>
        </p:nvPicPr>
        <p:blipFill>
          <a:blip r:embed="rId3" cstate="print"/>
          <a:srcRect l="24612" t="40814" r="56842" b="39568"/>
          <a:stretch>
            <a:fillRect/>
          </a:stretch>
        </p:blipFill>
        <p:spPr bwMode="auto">
          <a:xfrm>
            <a:off x="549275" y="2593975"/>
            <a:ext cx="1441450" cy="1973263"/>
          </a:xfrm>
          <a:prstGeom prst="rect">
            <a:avLst/>
          </a:prstGeom>
          <a:noFill/>
        </p:spPr>
      </p:pic>
      <p:pic>
        <p:nvPicPr>
          <p:cNvPr id="225287" name="Picture 7" descr="20x_summary_xy"/>
          <p:cNvPicPr>
            <a:picLocks noChangeAspect="1" noChangeArrowheads="1"/>
          </p:cNvPicPr>
          <p:nvPr/>
        </p:nvPicPr>
        <p:blipFill>
          <a:blip r:embed="rId3" cstate="print"/>
          <a:srcRect l="1164" t="3079" r="74428" b="65230"/>
          <a:stretch>
            <a:fillRect/>
          </a:stretch>
        </p:blipFill>
        <p:spPr bwMode="auto">
          <a:xfrm>
            <a:off x="5254625" y="1379538"/>
            <a:ext cx="1897063" cy="3187700"/>
          </a:xfrm>
          <a:prstGeom prst="rect">
            <a:avLst/>
          </a:prstGeom>
          <a:noFill/>
        </p:spPr>
      </p:pic>
      <p:pic>
        <p:nvPicPr>
          <p:cNvPr id="225288" name="Picture 8" descr="20x_summary_xy"/>
          <p:cNvPicPr>
            <a:picLocks noChangeAspect="1" noChangeArrowheads="1"/>
          </p:cNvPicPr>
          <p:nvPr/>
        </p:nvPicPr>
        <p:blipFill>
          <a:blip r:embed="rId3" cstate="print"/>
          <a:srcRect l="50961" t="40941" r="30473" b="32654"/>
          <a:stretch>
            <a:fillRect/>
          </a:stretch>
        </p:blipFill>
        <p:spPr bwMode="auto">
          <a:xfrm>
            <a:off x="7151688" y="1820863"/>
            <a:ext cx="1443037" cy="2655887"/>
          </a:xfrm>
          <a:prstGeom prst="rect">
            <a:avLst/>
          </a:prstGeom>
          <a:noFill/>
        </p:spPr>
      </p:pic>
      <p:sp>
        <p:nvSpPr>
          <p:cNvPr id="225289" name="Text Box 9"/>
          <p:cNvSpPr txBox="1">
            <a:spLocks noChangeArrowheads="1"/>
          </p:cNvSpPr>
          <p:nvPr/>
        </p:nvSpPr>
        <p:spPr bwMode="auto">
          <a:xfrm>
            <a:off x="549275" y="4870450"/>
            <a:ext cx="8045450" cy="1311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Samples imaged with 20x / 0.75 air objective on spectral confocal</a:t>
            </a:r>
          </a:p>
          <a:p>
            <a:pPr>
              <a:spcBef>
                <a:spcPct val="50000"/>
              </a:spcBef>
            </a:pPr>
            <a:r>
              <a:rPr lang="en-US" sz="2000"/>
              <a:t>Sections acquired ~ 50 </a:t>
            </a:r>
            <a:r>
              <a:rPr lang="en-US" sz="2000">
                <a:latin typeface="Symbol" pitchFamily="18" charset="2"/>
              </a:rPr>
              <a:t>m</a:t>
            </a:r>
            <a:r>
              <a:rPr lang="en-US" sz="2000"/>
              <a:t>m into tissue</a:t>
            </a:r>
          </a:p>
          <a:p>
            <a:pPr>
              <a:spcBef>
                <a:spcPct val="50000"/>
              </a:spcBef>
            </a:pPr>
            <a:r>
              <a:rPr lang="en-US" sz="2000"/>
              <a:t>Embryonic mouse lungs; samples from Nan Tang, Martin 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Preparation</a:t>
            </a:r>
          </a:p>
        </p:txBody>
      </p:sp>
      <p:sp>
        <p:nvSpPr>
          <p:cNvPr id="227336" name="Text Box 8"/>
          <p:cNvSpPr txBox="1">
            <a:spLocks noChangeArrowheads="1"/>
          </p:cNvSpPr>
          <p:nvPr/>
        </p:nvSpPr>
        <p:spPr bwMode="auto">
          <a:xfrm>
            <a:off x="549275" y="4870450"/>
            <a:ext cx="8045450" cy="1311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Samples imaged with 40x / 1.3 oil objective on spectral confocal</a:t>
            </a:r>
          </a:p>
          <a:p>
            <a:pPr>
              <a:spcBef>
                <a:spcPct val="50000"/>
              </a:spcBef>
            </a:pPr>
            <a:r>
              <a:rPr lang="en-US" sz="2000"/>
              <a:t>Sections acquired ~ 50 </a:t>
            </a:r>
            <a:r>
              <a:rPr lang="en-US" sz="2000">
                <a:latin typeface="Symbol" pitchFamily="18" charset="2"/>
              </a:rPr>
              <a:t>m</a:t>
            </a:r>
            <a:r>
              <a:rPr lang="en-US" sz="2000"/>
              <a:t>m into tissue</a:t>
            </a:r>
          </a:p>
          <a:p>
            <a:pPr>
              <a:spcBef>
                <a:spcPct val="50000"/>
              </a:spcBef>
            </a:pPr>
            <a:r>
              <a:rPr lang="en-US" sz="2000"/>
              <a:t>Embryonic mouse lungs; samples from Nan Tang, Martin Lab</a:t>
            </a:r>
          </a:p>
        </p:txBody>
      </p:sp>
      <p:pic>
        <p:nvPicPr>
          <p:cNvPr id="227339" name="Picture 11" descr="40x_summary_xy"/>
          <p:cNvPicPr>
            <a:picLocks noChangeAspect="1" noChangeArrowheads="1"/>
          </p:cNvPicPr>
          <p:nvPr/>
        </p:nvPicPr>
        <p:blipFill>
          <a:blip r:embed="rId3" cstate="print"/>
          <a:srcRect l="6842" t="38478" r="59967" b="32845"/>
          <a:stretch>
            <a:fillRect/>
          </a:stretch>
        </p:blipFill>
        <p:spPr bwMode="auto">
          <a:xfrm>
            <a:off x="398463" y="1682750"/>
            <a:ext cx="2579687" cy="2884488"/>
          </a:xfrm>
          <a:prstGeom prst="rect">
            <a:avLst/>
          </a:prstGeom>
          <a:noFill/>
        </p:spPr>
      </p:pic>
      <p:pic>
        <p:nvPicPr>
          <p:cNvPr id="227340" name="Picture 12" descr="40x_summary_xy"/>
          <p:cNvPicPr>
            <a:picLocks noChangeAspect="1" noChangeArrowheads="1"/>
          </p:cNvPicPr>
          <p:nvPr/>
        </p:nvPicPr>
        <p:blipFill>
          <a:blip r:embed="rId3" cstate="print"/>
          <a:srcRect l="49019" t="38684" r="13869" b="31139"/>
          <a:stretch>
            <a:fillRect/>
          </a:stretch>
        </p:blipFill>
        <p:spPr bwMode="auto">
          <a:xfrm>
            <a:off x="3128963" y="1455738"/>
            <a:ext cx="2884487" cy="3035300"/>
          </a:xfrm>
          <a:prstGeom prst="rect">
            <a:avLst/>
          </a:prstGeom>
          <a:noFill/>
        </p:spPr>
      </p:pic>
      <p:pic>
        <p:nvPicPr>
          <p:cNvPr id="227341" name="Picture 13" descr="40x_summary_xy"/>
          <p:cNvPicPr>
            <a:picLocks noChangeAspect="1" noChangeArrowheads="1"/>
          </p:cNvPicPr>
          <p:nvPr/>
        </p:nvPicPr>
        <p:blipFill>
          <a:blip r:embed="rId3" cstate="print"/>
          <a:srcRect l="6842" t="67140" r="60927" b="410"/>
          <a:stretch>
            <a:fillRect/>
          </a:stretch>
        </p:blipFill>
        <p:spPr bwMode="auto">
          <a:xfrm>
            <a:off x="6165850" y="1303338"/>
            <a:ext cx="2505075" cy="3263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Clearing and mounting summary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Both clearing and refractive index matching are important.</a:t>
            </a:r>
          </a:p>
          <a:p>
            <a:r>
              <a:rPr lang="en-US"/>
              <a:t>BABB and methyl salicylate clear very well and give best image depth, but may disrupt cell morphology</a:t>
            </a:r>
          </a:p>
          <a:p>
            <a:r>
              <a:rPr lang="en-US"/>
              <a:t>TDE preserves cell morphology and also allows for decent imaging depth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Newer Clearing Techniques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50520" y="1076255"/>
            <a:ext cx="3567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Sca</a:t>
            </a:r>
            <a:r>
              <a:rPr lang="en-US" sz="2400" i="1" dirty="0" smtClean="0"/>
              <a:t>l</a:t>
            </a:r>
            <a:r>
              <a:rPr lang="en-US" sz="2400" dirty="0" smtClean="0"/>
              <a:t>e</a:t>
            </a:r>
            <a:endParaRPr lang="en-US" sz="2400" dirty="0"/>
          </a:p>
        </p:txBody>
      </p:sp>
      <p:pic>
        <p:nvPicPr>
          <p:cNvPr id="52226" name="Picture 2" descr="http://www.nature.com/neuro/journal/v14/n11/images/nn.2928-F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6" t="28608" r="41570" b="31846"/>
          <a:stretch/>
        </p:blipFill>
        <p:spPr bwMode="auto">
          <a:xfrm>
            <a:off x="245985" y="2442365"/>
            <a:ext cx="3821167" cy="271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 descr="http://www.nature.com/neuro/journal/v14/n11/images/nn.2928-F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5" t="33394" r="35889" b="33882"/>
          <a:stretch/>
        </p:blipFill>
        <p:spPr bwMode="auto">
          <a:xfrm>
            <a:off x="4875580" y="2297869"/>
            <a:ext cx="3092106" cy="303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375" y="5548643"/>
            <a:ext cx="743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Sca</a:t>
            </a:r>
            <a:r>
              <a:rPr lang="en-US" sz="2400" i="1" dirty="0" smtClean="0"/>
              <a:t>l</a:t>
            </a:r>
            <a:r>
              <a:rPr lang="en-US" sz="2400" dirty="0" smtClean="0"/>
              <a:t>eA2: 4M urea, 10% glycerol, 0.1% Triton X-100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8300" y="6540695"/>
            <a:ext cx="5692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Hama et al. Nat. </a:t>
            </a:r>
            <a:r>
              <a:rPr lang="en-US" dirty="0" err="1" smtClean="0"/>
              <a:t>Neurosci</a:t>
            </a:r>
            <a:r>
              <a:rPr lang="en-US" dirty="0" smtClean="0"/>
              <a:t>. 14, p. 1481 (2011)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3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1410"/>
            <a:ext cx="7772400" cy="762000"/>
          </a:xfrm>
        </p:spPr>
        <p:txBody>
          <a:bodyPr/>
          <a:lstStyle/>
          <a:p>
            <a:r>
              <a:rPr lang="en-US" dirty="0" smtClean="0"/>
              <a:t>Newer Clearing Techniques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50520" y="923965"/>
            <a:ext cx="3567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CLARITY</a:t>
            </a:r>
            <a:endParaRPr lang="en-US" sz="2400" dirty="0"/>
          </a:p>
        </p:txBody>
      </p:sp>
      <p:pic>
        <p:nvPicPr>
          <p:cNvPr id="54274" name="Picture 2" descr="CLARITY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34"/>
          <a:stretch/>
        </p:blipFill>
        <p:spPr bwMode="auto">
          <a:xfrm>
            <a:off x="397775" y="2215018"/>
            <a:ext cx="4236715" cy="379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ntact adult mouse brain imaging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24" b="85711"/>
          <a:stretch/>
        </p:blipFill>
        <p:spPr bwMode="auto">
          <a:xfrm>
            <a:off x="5981982" y="3201315"/>
            <a:ext cx="2872225" cy="157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6" name="Picture 4" descr="Intact adult mouse brain imaging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23" r="63369"/>
          <a:stretch/>
        </p:blipFill>
        <p:spPr bwMode="auto">
          <a:xfrm>
            <a:off x="5482740" y="1531625"/>
            <a:ext cx="3300647" cy="516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300" y="6505721"/>
            <a:ext cx="6147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Chung et al. Nature 2013; </a:t>
            </a:r>
            <a:r>
              <a:rPr lang="en-US" dirty="0">
                <a:hlinkClick r:id="rId4"/>
              </a:rPr>
              <a:t>http://clarityresourcecenter.org/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7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44990"/>
            <a:ext cx="7772400" cy="76200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231427" name="Text Box 3"/>
          <p:cNvSpPr txBox="1">
            <a:spLocks noChangeArrowheads="1"/>
          </p:cNvSpPr>
          <p:nvPr/>
        </p:nvSpPr>
        <p:spPr bwMode="auto">
          <a:xfrm>
            <a:off x="94195" y="1531625"/>
            <a:ext cx="8955610" cy="252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400" dirty="0"/>
              <a:t>http://www.microscopyu.com</a:t>
            </a:r>
          </a:p>
          <a:p>
            <a:pPr eaLnBrk="1" hangingPunct="1">
              <a:spcBef>
                <a:spcPct val="20000"/>
              </a:spcBef>
            </a:pPr>
            <a:r>
              <a:rPr lang="en-US" sz="2400" dirty="0">
                <a:hlinkClick r:id="rId3"/>
              </a:rPr>
              <a:t>http://micro.magnet.fsu.edu</a:t>
            </a:r>
            <a:endParaRPr lang="en-US" sz="2400" dirty="0"/>
          </a:p>
          <a:p>
            <a:pPr eaLnBrk="1" hangingPunct="1">
              <a:spcBef>
                <a:spcPct val="20000"/>
              </a:spcBef>
            </a:pPr>
            <a:r>
              <a:rPr lang="en-US" sz="2400" dirty="0"/>
              <a:t>James Pawley, Ed. “Handbook of Biological </a:t>
            </a:r>
            <a:r>
              <a:rPr lang="en-US" sz="2400" dirty="0" err="1"/>
              <a:t>Confocal</a:t>
            </a:r>
            <a:r>
              <a:rPr lang="en-US" sz="2400" dirty="0"/>
              <a:t> Microscopy, 3rd ed</a:t>
            </a:r>
            <a:r>
              <a:rPr lang="en-US" sz="2400" dirty="0" smtClean="0"/>
              <a:t>.”</a:t>
            </a:r>
          </a:p>
          <a:p>
            <a:pPr eaLnBrk="1" hangingPunct="1">
              <a:spcBef>
                <a:spcPct val="20000"/>
              </a:spcBef>
            </a:pPr>
            <a:r>
              <a:rPr lang="en-US" sz="2400" dirty="0" smtClean="0">
                <a:hlinkClick r:id="rId4"/>
              </a:rPr>
              <a:t>http</a:t>
            </a:r>
            <a:r>
              <a:rPr lang="en-US" sz="2400" dirty="0">
                <a:hlinkClick r:id="rId4"/>
              </a:rPr>
              <a:t>://www.hamamatsu.com/resources/pdf/etd/PMT_handbook_v3aE.pdf</a:t>
            </a:r>
            <a:endParaRPr lang="en-US" sz="2400" dirty="0"/>
          </a:p>
        </p:txBody>
      </p:sp>
      <p:sp>
        <p:nvSpPr>
          <p:cNvPr id="231428" name="Text Box 4"/>
          <p:cNvSpPr txBox="1">
            <a:spLocks noChangeArrowheads="1"/>
          </p:cNvSpPr>
          <p:nvPr/>
        </p:nvSpPr>
        <p:spPr bwMode="auto">
          <a:xfrm>
            <a:off x="2438400" y="5410200"/>
            <a:ext cx="4191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3200"/>
              <a:t>Acknowledgements</a:t>
            </a:r>
          </a:p>
        </p:txBody>
      </p:sp>
      <p:sp>
        <p:nvSpPr>
          <p:cNvPr id="231429" name="Text Box 5"/>
          <p:cNvSpPr txBox="1">
            <a:spLocks noChangeArrowheads="1"/>
          </p:cNvSpPr>
          <p:nvPr/>
        </p:nvSpPr>
        <p:spPr bwMode="auto">
          <a:xfrm>
            <a:off x="228600" y="6096000"/>
            <a:ext cx="845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/>
              <a:t>Steve Ross, Mats Gustafsson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ChangeArrowheads="1"/>
          </p:cNvSpPr>
          <p:nvPr/>
        </p:nvSpPr>
        <p:spPr bwMode="auto">
          <a:xfrm>
            <a:off x="5580063" y="2879725"/>
            <a:ext cx="182562" cy="3667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67" name="Rectangle 3"/>
          <p:cNvSpPr>
            <a:spLocks noChangeArrowheads="1"/>
          </p:cNvSpPr>
          <p:nvPr/>
        </p:nvSpPr>
        <p:spPr bwMode="auto">
          <a:xfrm>
            <a:off x="5487988" y="2789238"/>
            <a:ext cx="365125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68" name="Rectangle 4"/>
          <p:cNvSpPr>
            <a:spLocks noChangeArrowheads="1"/>
          </p:cNvSpPr>
          <p:nvPr/>
        </p:nvSpPr>
        <p:spPr bwMode="auto">
          <a:xfrm>
            <a:off x="5395913" y="2697163"/>
            <a:ext cx="547687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69" name="Rectangle 5"/>
          <p:cNvSpPr>
            <a:spLocks noChangeArrowheads="1"/>
          </p:cNvSpPr>
          <p:nvPr/>
        </p:nvSpPr>
        <p:spPr bwMode="auto">
          <a:xfrm>
            <a:off x="5305425" y="2605088"/>
            <a:ext cx="731838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70" name="Rectangle 6"/>
          <p:cNvSpPr>
            <a:spLocks noChangeArrowheads="1"/>
          </p:cNvSpPr>
          <p:nvPr/>
        </p:nvSpPr>
        <p:spPr bwMode="auto">
          <a:xfrm>
            <a:off x="5397500" y="2514600"/>
            <a:ext cx="547688" cy="3667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71" name="Rectangle 7"/>
          <p:cNvSpPr>
            <a:spLocks noChangeArrowheads="1"/>
          </p:cNvSpPr>
          <p:nvPr/>
        </p:nvSpPr>
        <p:spPr bwMode="auto">
          <a:xfrm>
            <a:off x="5487988" y="2422525"/>
            <a:ext cx="365125" cy="3667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7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Optical Sectioning and 3D reconstruction</a:t>
            </a:r>
          </a:p>
        </p:txBody>
      </p:sp>
      <p:sp>
        <p:nvSpPr>
          <p:cNvPr id="190473" name="Rectangle 9"/>
          <p:cNvSpPr>
            <a:spLocks noChangeArrowheads="1"/>
          </p:cNvSpPr>
          <p:nvPr/>
        </p:nvSpPr>
        <p:spPr bwMode="auto">
          <a:xfrm>
            <a:off x="1463675" y="3430588"/>
            <a:ext cx="639763" cy="9144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74" name="AutoShape 10"/>
          <p:cNvSpPr>
            <a:spLocks noChangeArrowheads="1"/>
          </p:cNvSpPr>
          <p:nvPr/>
        </p:nvSpPr>
        <p:spPr bwMode="auto">
          <a:xfrm>
            <a:off x="1463675" y="4344988"/>
            <a:ext cx="639763" cy="274637"/>
          </a:xfrm>
          <a:custGeom>
            <a:avLst/>
            <a:gdLst>
              <a:gd name="G0" fmla="+- 7986 0 0"/>
              <a:gd name="G1" fmla="+- 21600 0 7986"/>
              <a:gd name="G2" fmla="*/ 7986 1 2"/>
              <a:gd name="G3" fmla="+- 21600 0 G2"/>
              <a:gd name="G4" fmla="+/ 7986 21600 2"/>
              <a:gd name="G5" fmla="+/ G1 0 2"/>
              <a:gd name="G6" fmla="*/ 21600 21600 7986"/>
              <a:gd name="G7" fmla="*/ G6 1 2"/>
              <a:gd name="G8" fmla="+- 21600 0 G7"/>
              <a:gd name="G9" fmla="*/ 21600 1 2"/>
              <a:gd name="G10" fmla="+- 7986 0 G9"/>
              <a:gd name="G11" fmla="?: G10 G8 0"/>
              <a:gd name="G12" fmla="?: G10 G7 21600"/>
              <a:gd name="T0" fmla="*/ 17607 w 21600"/>
              <a:gd name="T1" fmla="*/ 10800 h 21600"/>
              <a:gd name="T2" fmla="*/ 10800 w 21600"/>
              <a:gd name="T3" fmla="*/ 21600 h 21600"/>
              <a:gd name="T4" fmla="*/ 3993 w 21600"/>
              <a:gd name="T5" fmla="*/ 10800 h 21600"/>
              <a:gd name="T6" fmla="*/ 10800 w 21600"/>
              <a:gd name="T7" fmla="*/ 0 h 21600"/>
              <a:gd name="T8" fmla="*/ 5793 w 21600"/>
              <a:gd name="T9" fmla="*/ 5793 h 21600"/>
              <a:gd name="T10" fmla="*/ 15807 w 21600"/>
              <a:gd name="T11" fmla="*/ 1580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7986" y="21600"/>
                </a:lnTo>
                <a:lnTo>
                  <a:pt x="13614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75" name="Line 11"/>
          <p:cNvSpPr>
            <a:spLocks noChangeShapeType="1"/>
          </p:cNvSpPr>
          <p:nvPr/>
        </p:nvSpPr>
        <p:spPr bwMode="auto">
          <a:xfrm flipV="1">
            <a:off x="1774825" y="3246438"/>
            <a:ext cx="0" cy="15541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0476" name="AutoShape 12"/>
          <p:cNvSpPr>
            <a:spLocks noChangeArrowheads="1"/>
          </p:cNvSpPr>
          <p:nvPr/>
        </p:nvSpPr>
        <p:spPr bwMode="auto">
          <a:xfrm rot="-2714726">
            <a:off x="1412082" y="5212556"/>
            <a:ext cx="639762" cy="54927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77" name="Rectangle 13"/>
          <p:cNvSpPr>
            <a:spLocks noChangeArrowheads="1"/>
          </p:cNvSpPr>
          <p:nvPr/>
        </p:nvSpPr>
        <p:spPr bwMode="auto">
          <a:xfrm>
            <a:off x="1646238" y="2514600"/>
            <a:ext cx="274637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78" name="Line 14"/>
          <p:cNvSpPr>
            <a:spLocks noChangeShapeType="1"/>
          </p:cNvSpPr>
          <p:nvPr/>
        </p:nvSpPr>
        <p:spPr bwMode="auto">
          <a:xfrm>
            <a:off x="1006475" y="5303838"/>
            <a:ext cx="14620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0479" name="Line 15"/>
          <p:cNvSpPr>
            <a:spLocks noChangeShapeType="1"/>
          </p:cNvSpPr>
          <p:nvPr/>
        </p:nvSpPr>
        <p:spPr bwMode="auto">
          <a:xfrm flipV="1">
            <a:off x="1189038" y="5989638"/>
            <a:ext cx="0" cy="182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0480" name="Line 16"/>
          <p:cNvSpPr>
            <a:spLocks noChangeShapeType="1"/>
          </p:cNvSpPr>
          <p:nvPr/>
        </p:nvSpPr>
        <p:spPr bwMode="auto">
          <a:xfrm flipH="1">
            <a:off x="1006475" y="6172200"/>
            <a:ext cx="182563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0481" name="Line 17"/>
          <p:cNvSpPr>
            <a:spLocks noChangeShapeType="1"/>
          </p:cNvSpPr>
          <p:nvPr/>
        </p:nvSpPr>
        <p:spPr bwMode="auto">
          <a:xfrm>
            <a:off x="1189038" y="6172200"/>
            <a:ext cx="182562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0482" name="Text Box 18"/>
          <p:cNvSpPr txBox="1">
            <a:spLocks noChangeArrowheads="1"/>
          </p:cNvSpPr>
          <p:nvPr/>
        </p:nvSpPr>
        <p:spPr bwMode="auto">
          <a:xfrm>
            <a:off x="822325" y="6181725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x</a:t>
            </a:r>
          </a:p>
        </p:txBody>
      </p:sp>
      <p:sp>
        <p:nvSpPr>
          <p:cNvPr id="190483" name="Text Box 19"/>
          <p:cNvSpPr txBox="1">
            <a:spLocks noChangeArrowheads="1"/>
          </p:cNvSpPr>
          <p:nvPr/>
        </p:nvSpPr>
        <p:spPr bwMode="auto">
          <a:xfrm>
            <a:off x="1281113" y="6181725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y</a:t>
            </a:r>
          </a:p>
        </p:txBody>
      </p:sp>
      <p:sp>
        <p:nvSpPr>
          <p:cNvPr id="190484" name="Text Box 20"/>
          <p:cNvSpPr txBox="1">
            <a:spLocks noChangeArrowheads="1"/>
          </p:cNvSpPr>
          <p:nvPr/>
        </p:nvSpPr>
        <p:spPr bwMode="auto">
          <a:xfrm>
            <a:off x="1054100" y="5715000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z</a:t>
            </a:r>
          </a:p>
        </p:txBody>
      </p:sp>
      <p:sp>
        <p:nvSpPr>
          <p:cNvPr id="190485" name="Line 21"/>
          <p:cNvSpPr>
            <a:spLocks noChangeShapeType="1"/>
          </p:cNvSpPr>
          <p:nvPr/>
        </p:nvSpPr>
        <p:spPr bwMode="auto">
          <a:xfrm>
            <a:off x="3017838" y="2787650"/>
            <a:ext cx="1462087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0486" name="Rectangle 22"/>
          <p:cNvSpPr>
            <a:spLocks noChangeArrowheads="1"/>
          </p:cNvSpPr>
          <p:nvPr/>
        </p:nvSpPr>
        <p:spPr bwMode="auto">
          <a:xfrm>
            <a:off x="5580063" y="2332038"/>
            <a:ext cx="182562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87" name="AutoShape 23"/>
          <p:cNvSpPr>
            <a:spLocks noChangeArrowheads="1"/>
          </p:cNvSpPr>
          <p:nvPr/>
        </p:nvSpPr>
        <p:spPr bwMode="auto">
          <a:xfrm rot="-2714726">
            <a:off x="7177881" y="2559844"/>
            <a:ext cx="639763" cy="54927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88" name="Text Box 24"/>
          <p:cNvSpPr txBox="1">
            <a:spLocks noChangeArrowheads="1"/>
          </p:cNvSpPr>
          <p:nvPr/>
        </p:nvSpPr>
        <p:spPr bwMode="auto">
          <a:xfrm>
            <a:off x="6400800" y="2538413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/>
              <a:t>=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6" grpId="0" animBg="1"/>
      <p:bldP spid="190467" grpId="0" animBg="1"/>
      <p:bldP spid="190468" grpId="0" animBg="1"/>
      <p:bldP spid="190469" grpId="0" animBg="1"/>
      <p:bldP spid="190470" grpId="0" animBg="1"/>
      <p:bldP spid="190471" grpId="0" animBg="1"/>
      <p:bldP spid="190485" grpId="0" animBg="1"/>
      <p:bldP spid="190486" grpId="0" animBg="1"/>
      <p:bldP spid="190487" grpId="0" animBg="1"/>
      <p:bldP spid="19048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1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 series of optical sections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985" y="1081955"/>
            <a:ext cx="4264819" cy="568642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29040" y="6464800"/>
            <a:ext cx="3718855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solidFill>
                  <a:schemeClr val="bg1"/>
                </a:solidFill>
              </a:rPr>
              <a:t>Yeast mitochondria; Susanne </a:t>
            </a:r>
            <a:r>
              <a:rPr lang="en-US" dirty="0" err="1" smtClean="0">
                <a:solidFill>
                  <a:schemeClr val="bg1"/>
                </a:solidFill>
              </a:rPr>
              <a:t>Rafelski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88220" y="1184244"/>
            <a:ext cx="1895475" cy="189547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2215" y="1258239"/>
            <a:ext cx="1895475" cy="189547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38110" y="1334134"/>
            <a:ext cx="1895475" cy="189547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15905" y="1410029"/>
            <a:ext cx="1895475" cy="189547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89900" y="1485924"/>
            <a:ext cx="1895475" cy="189547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67695" y="1563719"/>
            <a:ext cx="1895475" cy="189547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1690" y="1637714"/>
            <a:ext cx="1895475" cy="189547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17585" y="1713609"/>
            <a:ext cx="1895475" cy="189547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95380" y="1789504"/>
            <a:ext cx="1895475" cy="189547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469375" y="1865399"/>
            <a:ext cx="1895475" cy="189547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2" name="yeast-Yro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78594" y="4339740"/>
            <a:ext cx="21336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1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Freeform 2"/>
          <p:cNvSpPr>
            <a:spLocks/>
          </p:cNvSpPr>
          <p:nvPr/>
        </p:nvSpPr>
        <p:spPr bwMode="auto">
          <a:xfrm>
            <a:off x="3321050" y="4114800"/>
            <a:ext cx="21336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6611" name="Oval 3"/>
          <p:cNvSpPr>
            <a:spLocks noChangeArrowheads="1"/>
          </p:cNvSpPr>
          <p:nvPr/>
        </p:nvSpPr>
        <p:spPr bwMode="auto">
          <a:xfrm>
            <a:off x="4083050" y="5029200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12" name="Text Box 4"/>
          <p:cNvSpPr txBox="1">
            <a:spLocks noChangeArrowheads="1"/>
          </p:cNvSpPr>
          <p:nvPr/>
        </p:nvSpPr>
        <p:spPr bwMode="auto">
          <a:xfrm>
            <a:off x="954088" y="395288"/>
            <a:ext cx="6819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</a:rPr>
              <a:t>Fluorescence Illumination of a single point</a:t>
            </a:r>
            <a:endParaRPr lang="en-US" altLang="en-US" sz="2800" u="sng">
              <a:solidFill>
                <a:schemeClr val="tx2"/>
              </a:solidFill>
            </a:endParaRPr>
          </a:p>
        </p:txBody>
      </p:sp>
      <p:sp>
        <p:nvSpPr>
          <p:cNvPr id="196613" name="Text Box 5"/>
          <p:cNvSpPr txBox="1">
            <a:spLocks noChangeArrowheads="1"/>
          </p:cNvSpPr>
          <p:nvPr/>
        </p:nvSpPr>
        <p:spPr bwMode="auto">
          <a:xfrm>
            <a:off x="2095500" y="5029200"/>
            <a:ext cx="8715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Sample</a:t>
            </a:r>
          </a:p>
        </p:txBody>
      </p:sp>
      <p:sp>
        <p:nvSpPr>
          <p:cNvPr id="196614" name="Text Box 6"/>
          <p:cNvSpPr txBox="1">
            <a:spLocks noChangeArrowheads="1"/>
          </p:cNvSpPr>
          <p:nvPr/>
        </p:nvSpPr>
        <p:spPr bwMode="auto">
          <a:xfrm>
            <a:off x="1600200" y="4251325"/>
            <a:ext cx="1458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Objective lens</a:t>
            </a:r>
          </a:p>
        </p:txBody>
      </p:sp>
      <p:sp>
        <p:nvSpPr>
          <p:cNvPr id="196615" name="Line 7"/>
          <p:cNvSpPr>
            <a:spLocks noChangeShapeType="1"/>
          </p:cNvSpPr>
          <p:nvPr/>
        </p:nvSpPr>
        <p:spPr bwMode="auto">
          <a:xfrm>
            <a:off x="4083050" y="3810000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16" name="Line 8"/>
          <p:cNvSpPr>
            <a:spLocks noChangeShapeType="1"/>
          </p:cNvSpPr>
          <p:nvPr/>
        </p:nvSpPr>
        <p:spPr bwMode="auto">
          <a:xfrm>
            <a:off x="3778250" y="4114800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17" name="Line 9"/>
          <p:cNvSpPr>
            <a:spLocks noChangeShapeType="1"/>
          </p:cNvSpPr>
          <p:nvPr/>
        </p:nvSpPr>
        <p:spPr bwMode="auto">
          <a:xfrm>
            <a:off x="4692650" y="3200400"/>
            <a:ext cx="0" cy="1143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18" name="Line 10"/>
          <p:cNvSpPr>
            <a:spLocks noChangeShapeType="1"/>
          </p:cNvSpPr>
          <p:nvPr/>
        </p:nvSpPr>
        <p:spPr bwMode="auto">
          <a:xfrm>
            <a:off x="4387850" y="3505200"/>
            <a:ext cx="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19" name="Line 11"/>
          <p:cNvSpPr>
            <a:spLocks noChangeShapeType="1"/>
          </p:cNvSpPr>
          <p:nvPr/>
        </p:nvSpPr>
        <p:spPr bwMode="auto">
          <a:xfrm>
            <a:off x="4997450" y="2895600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0" name="Line 12"/>
          <p:cNvSpPr>
            <a:spLocks noChangeShapeType="1"/>
          </p:cNvSpPr>
          <p:nvPr/>
        </p:nvSpPr>
        <p:spPr bwMode="auto">
          <a:xfrm>
            <a:off x="4387850" y="4343400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1" name="Line 13"/>
          <p:cNvSpPr>
            <a:spLocks noChangeShapeType="1"/>
          </p:cNvSpPr>
          <p:nvPr/>
        </p:nvSpPr>
        <p:spPr bwMode="auto">
          <a:xfrm>
            <a:off x="4083050" y="4343400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2" name="Line 14"/>
          <p:cNvSpPr>
            <a:spLocks noChangeShapeType="1"/>
          </p:cNvSpPr>
          <p:nvPr/>
        </p:nvSpPr>
        <p:spPr bwMode="auto">
          <a:xfrm>
            <a:off x="3778250" y="4343400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3" name="Line 15"/>
          <p:cNvSpPr>
            <a:spLocks noChangeShapeType="1"/>
          </p:cNvSpPr>
          <p:nvPr/>
        </p:nvSpPr>
        <p:spPr bwMode="auto">
          <a:xfrm flipH="1">
            <a:off x="4387850" y="4343400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4" name="Line 16"/>
          <p:cNvSpPr>
            <a:spLocks noChangeShapeType="1"/>
          </p:cNvSpPr>
          <p:nvPr/>
        </p:nvSpPr>
        <p:spPr bwMode="auto">
          <a:xfrm flipH="1">
            <a:off x="4387850" y="4343400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5" name="Text Box 17"/>
          <p:cNvSpPr txBox="1">
            <a:spLocks noChangeArrowheads="1"/>
          </p:cNvSpPr>
          <p:nvPr/>
        </p:nvSpPr>
        <p:spPr bwMode="auto">
          <a:xfrm>
            <a:off x="5508625" y="2486025"/>
            <a:ext cx="1492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Excitation light</a:t>
            </a:r>
          </a:p>
        </p:txBody>
      </p:sp>
      <p:grpSp>
        <p:nvGrpSpPr>
          <p:cNvPr id="196626" name="Group 18"/>
          <p:cNvGrpSpPr>
            <a:grpSpLocks/>
          </p:cNvGrpSpPr>
          <p:nvPr/>
        </p:nvGrpSpPr>
        <p:grpSpPr bwMode="auto">
          <a:xfrm>
            <a:off x="3549650" y="2133600"/>
            <a:ext cx="1752600" cy="762000"/>
            <a:chOff x="2736" y="2640"/>
            <a:chExt cx="1344" cy="384"/>
          </a:xfrm>
        </p:grpSpPr>
        <p:sp>
          <p:nvSpPr>
            <p:cNvPr id="196627" name="Freeform 19"/>
            <p:cNvSpPr>
              <a:spLocks/>
            </p:cNvSpPr>
            <p:nvPr/>
          </p:nvSpPr>
          <p:spPr bwMode="auto">
            <a:xfrm>
              <a:off x="2736" y="2640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28" name="Freeform 20"/>
            <p:cNvSpPr>
              <a:spLocks/>
            </p:cNvSpPr>
            <p:nvPr/>
          </p:nvSpPr>
          <p:spPr bwMode="auto">
            <a:xfrm rot="10800000">
              <a:off x="2736" y="2832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6629" name="Line 21"/>
          <p:cNvSpPr>
            <a:spLocks noChangeShapeType="1"/>
          </p:cNvSpPr>
          <p:nvPr/>
        </p:nvSpPr>
        <p:spPr bwMode="auto">
          <a:xfrm flipH="1" flipV="1">
            <a:off x="3930650" y="4343400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0" name="Line 22"/>
          <p:cNvSpPr>
            <a:spLocks noChangeShapeType="1"/>
          </p:cNvSpPr>
          <p:nvPr/>
        </p:nvSpPr>
        <p:spPr bwMode="auto">
          <a:xfrm flipV="1">
            <a:off x="4387850" y="4343400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1" name="Line 23"/>
          <p:cNvSpPr>
            <a:spLocks noChangeShapeType="1"/>
          </p:cNvSpPr>
          <p:nvPr/>
        </p:nvSpPr>
        <p:spPr bwMode="auto">
          <a:xfrm flipV="1">
            <a:off x="3930650" y="2514600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2" name="Line 24"/>
          <p:cNvSpPr>
            <a:spLocks noChangeShapeType="1"/>
          </p:cNvSpPr>
          <p:nvPr/>
        </p:nvSpPr>
        <p:spPr bwMode="auto">
          <a:xfrm flipV="1">
            <a:off x="4845050" y="2514600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3" name="Line 25"/>
          <p:cNvSpPr>
            <a:spLocks noChangeShapeType="1"/>
          </p:cNvSpPr>
          <p:nvPr/>
        </p:nvSpPr>
        <p:spPr bwMode="auto">
          <a:xfrm flipV="1">
            <a:off x="3930650" y="1447800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4" name="Line 26"/>
          <p:cNvSpPr>
            <a:spLocks noChangeShapeType="1"/>
          </p:cNvSpPr>
          <p:nvPr/>
        </p:nvSpPr>
        <p:spPr bwMode="auto">
          <a:xfrm flipH="1" flipV="1">
            <a:off x="4387850" y="1447800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5" name="Line 27"/>
          <p:cNvSpPr>
            <a:spLocks noChangeShapeType="1"/>
          </p:cNvSpPr>
          <p:nvPr/>
        </p:nvSpPr>
        <p:spPr bwMode="auto">
          <a:xfrm flipH="1" flipV="1">
            <a:off x="4159250" y="4343400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6" name="Line 28"/>
          <p:cNvSpPr>
            <a:spLocks noChangeShapeType="1"/>
          </p:cNvSpPr>
          <p:nvPr/>
        </p:nvSpPr>
        <p:spPr bwMode="auto">
          <a:xfrm flipV="1">
            <a:off x="4387850" y="4343400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7" name="Line 29"/>
          <p:cNvSpPr>
            <a:spLocks noChangeShapeType="1"/>
          </p:cNvSpPr>
          <p:nvPr/>
        </p:nvSpPr>
        <p:spPr bwMode="auto">
          <a:xfrm flipH="1">
            <a:off x="3778250" y="1295400"/>
            <a:ext cx="609600" cy="12192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8" name="Line 30"/>
          <p:cNvSpPr>
            <a:spLocks noChangeShapeType="1"/>
          </p:cNvSpPr>
          <p:nvPr/>
        </p:nvSpPr>
        <p:spPr bwMode="auto">
          <a:xfrm>
            <a:off x="3778250" y="2514600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9" name="Line 31"/>
          <p:cNvSpPr>
            <a:spLocks noChangeShapeType="1"/>
          </p:cNvSpPr>
          <p:nvPr/>
        </p:nvSpPr>
        <p:spPr bwMode="auto">
          <a:xfrm>
            <a:off x="4387850" y="1295400"/>
            <a:ext cx="609600" cy="12192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0" name="Line 32"/>
          <p:cNvSpPr>
            <a:spLocks noChangeShapeType="1"/>
          </p:cNvSpPr>
          <p:nvPr/>
        </p:nvSpPr>
        <p:spPr bwMode="auto">
          <a:xfrm flipH="1">
            <a:off x="4616450" y="2514600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1" name="Line 33"/>
          <p:cNvSpPr>
            <a:spLocks noChangeShapeType="1"/>
          </p:cNvSpPr>
          <p:nvPr/>
        </p:nvSpPr>
        <p:spPr bwMode="auto">
          <a:xfrm>
            <a:off x="3929063" y="53340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2" name="Line 34"/>
          <p:cNvSpPr>
            <a:spLocks noChangeShapeType="1"/>
          </p:cNvSpPr>
          <p:nvPr/>
        </p:nvSpPr>
        <p:spPr bwMode="auto">
          <a:xfrm>
            <a:off x="3930650" y="14478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3" name="Text Box 35"/>
          <p:cNvSpPr txBox="1">
            <a:spLocks noChangeArrowheads="1"/>
          </p:cNvSpPr>
          <p:nvPr/>
        </p:nvSpPr>
        <p:spPr bwMode="auto">
          <a:xfrm>
            <a:off x="2025650" y="2286000"/>
            <a:ext cx="1074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Tube lens</a:t>
            </a:r>
          </a:p>
        </p:txBody>
      </p:sp>
      <p:sp>
        <p:nvSpPr>
          <p:cNvPr id="196644" name="Text Box 36"/>
          <p:cNvSpPr txBox="1">
            <a:spLocks noChangeArrowheads="1"/>
          </p:cNvSpPr>
          <p:nvPr/>
        </p:nvSpPr>
        <p:spPr bwMode="auto">
          <a:xfrm>
            <a:off x="2133600" y="3276600"/>
            <a:ext cx="1435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FF00"/>
                </a:solidFill>
              </a:rPr>
              <a:t>Emission light</a:t>
            </a:r>
          </a:p>
        </p:txBody>
      </p:sp>
      <p:sp>
        <p:nvSpPr>
          <p:cNvPr id="196645" name="Text Box 37"/>
          <p:cNvSpPr txBox="1">
            <a:spLocks noChangeArrowheads="1"/>
          </p:cNvSpPr>
          <p:nvPr/>
        </p:nvSpPr>
        <p:spPr bwMode="auto">
          <a:xfrm>
            <a:off x="1600200" y="5791200"/>
            <a:ext cx="5807075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/>
              <a:t>Problem – fluorescence is emitted along entire illuminated cone, not just at focus</a:t>
            </a:r>
          </a:p>
        </p:txBody>
      </p:sp>
      <p:sp>
        <p:nvSpPr>
          <p:cNvPr id="196646" name="Text Box 38"/>
          <p:cNvSpPr txBox="1">
            <a:spLocks noChangeArrowheads="1"/>
          </p:cNvSpPr>
          <p:nvPr/>
        </p:nvSpPr>
        <p:spPr bwMode="auto">
          <a:xfrm>
            <a:off x="2057400" y="1295400"/>
            <a:ext cx="90646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Camera</a:t>
            </a:r>
          </a:p>
        </p:txBody>
      </p:sp>
      <p:sp>
        <p:nvSpPr>
          <p:cNvPr id="196647" name="Line 39"/>
          <p:cNvSpPr>
            <a:spLocks noChangeShapeType="1"/>
          </p:cNvSpPr>
          <p:nvPr/>
        </p:nvSpPr>
        <p:spPr bwMode="auto">
          <a:xfrm rot="18900000" flipV="1">
            <a:off x="3378200" y="3516313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8" name="Line 40"/>
          <p:cNvSpPr>
            <a:spLocks noChangeShapeType="1"/>
          </p:cNvSpPr>
          <p:nvPr/>
        </p:nvSpPr>
        <p:spPr bwMode="auto">
          <a:xfrm>
            <a:off x="3765550" y="4114800"/>
            <a:ext cx="30829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9" name="Line 41"/>
          <p:cNvSpPr>
            <a:spLocks noChangeShapeType="1"/>
          </p:cNvSpPr>
          <p:nvPr/>
        </p:nvSpPr>
        <p:spPr bwMode="auto">
          <a:xfrm>
            <a:off x="4070350" y="3810000"/>
            <a:ext cx="2778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50" name="Line 42"/>
          <p:cNvSpPr>
            <a:spLocks noChangeShapeType="1"/>
          </p:cNvSpPr>
          <p:nvPr/>
        </p:nvSpPr>
        <p:spPr bwMode="auto">
          <a:xfrm>
            <a:off x="4375150" y="3505200"/>
            <a:ext cx="24733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51" name="Line 43"/>
          <p:cNvSpPr>
            <a:spLocks noChangeShapeType="1"/>
          </p:cNvSpPr>
          <p:nvPr/>
        </p:nvSpPr>
        <p:spPr bwMode="auto">
          <a:xfrm>
            <a:off x="4679950" y="3200400"/>
            <a:ext cx="2168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52" name="Line 44"/>
          <p:cNvSpPr>
            <a:spLocks noChangeShapeType="1"/>
          </p:cNvSpPr>
          <p:nvPr/>
        </p:nvSpPr>
        <p:spPr bwMode="auto">
          <a:xfrm>
            <a:off x="4984750" y="2895600"/>
            <a:ext cx="18637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29" grpId="0" animBg="1"/>
      <p:bldP spid="196630" grpId="0" animBg="1"/>
      <p:bldP spid="196631" grpId="0" animBg="1"/>
      <p:bldP spid="196632" grpId="0" animBg="1"/>
      <p:bldP spid="196633" grpId="0" animBg="1"/>
      <p:bldP spid="196634" grpId="0" animBg="1"/>
      <p:bldP spid="196635" grpId="0" animBg="1"/>
      <p:bldP spid="196636" grpId="0" animBg="1"/>
      <p:bldP spid="196637" grpId="0" animBg="1"/>
      <p:bldP spid="196638" grpId="0" animBg="1"/>
      <p:bldP spid="196639" grpId="0" animBg="1"/>
      <p:bldP spid="196640" grpId="0" animBg="1"/>
      <p:bldP spid="196644" grpId="0"/>
      <p:bldP spid="1966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901700" y="622300"/>
            <a:ext cx="7340600" cy="508000"/>
          </a:xfrm>
        </p:spPr>
        <p:txBody>
          <a:bodyPr/>
          <a:lstStyle/>
          <a:p>
            <a:r>
              <a:rPr lang="en-US"/>
              <a:t>Widefield fluorescence imaging</a:t>
            </a:r>
          </a:p>
        </p:txBody>
      </p:sp>
      <p:pic>
        <p:nvPicPr>
          <p:cNvPr id="198659" name="Picture 3"/>
          <p:cNvPicPr>
            <a:picLocks noChangeAspect="1" noChangeArrowheads="1"/>
          </p:cNvPicPr>
          <p:nvPr/>
        </p:nvPicPr>
        <p:blipFill>
          <a:blip r:embed="rId3" cstate="print"/>
          <a:srcRect t="14209" b="9036"/>
          <a:stretch>
            <a:fillRect/>
          </a:stretch>
        </p:blipFill>
        <p:spPr bwMode="auto">
          <a:xfrm>
            <a:off x="625475" y="2973388"/>
            <a:ext cx="7953375" cy="20494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98660" name="Rectangle 4"/>
          <p:cNvSpPr>
            <a:spLocks noChangeArrowheads="1"/>
          </p:cNvSpPr>
          <p:nvPr/>
        </p:nvSpPr>
        <p:spPr bwMode="auto">
          <a:xfrm>
            <a:off x="7304088" y="4870450"/>
            <a:ext cx="1214437" cy="304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8661" name="Text Box 5"/>
          <p:cNvSpPr txBox="1">
            <a:spLocks noChangeArrowheads="1"/>
          </p:cNvSpPr>
          <p:nvPr/>
        </p:nvSpPr>
        <p:spPr bwMode="auto">
          <a:xfrm>
            <a:off x="1081088" y="4491038"/>
            <a:ext cx="23526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98662" name="Text Box 6"/>
          <p:cNvSpPr txBox="1">
            <a:spLocks noChangeArrowheads="1"/>
          </p:cNvSpPr>
          <p:nvPr/>
        </p:nvSpPr>
        <p:spPr bwMode="auto">
          <a:xfrm>
            <a:off x="1157288" y="4491038"/>
            <a:ext cx="2289175" cy="3365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/>
              <a:t>Widefield Illumination</a:t>
            </a:r>
          </a:p>
        </p:txBody>
      </p:sp>
      <p:sp>
        <p:nvSpPr>
          <p:cNvPr id="198663" name="Text Box 7"/>
          <p:cNvSpPr txBox="1">
            <a:spLocks noChangeArrowheads="1"/>
          </p:cNvSpPr>
          <p:nvPr/>
        </p:nvSpPr>
        <p:spPr bwMode="auto">
          <a:xfrm>
            <a:off x="5938838" y="4491038"/>
            <a:ext cx="1892300" cy="3365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/>
              <a:t>Point Illumination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0013" y="2790825"/>
            <a:ext cx="2498725" cy="2454275"/>
          </a:xfrm>
          <a:prstGeom prst="rect">
            <a:avLst/>
          </a:prstGeom>
          <a:noFill/>
        </p:spPr>
      </p:pic>
      <p:sp>
        <p:nvSpPr>
          <p:cNvPr id="200707" name="Text Box 3"/>
          <p:cNvSpPr txBox="1">
            <a:spLocks noChangeArrowheads="1"/>
          </p:cNvSpPr>
          <p:nvPr/>
        </p:nvSpPr>
        <p:spPr bwMode="auto">
          <a:xfrm>
            <a:off x="7099300" y="2311400"/>
            <a:ext cx="1250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 b="1">
                <a:solidFill>
                  <a:schemeClr val="accent2"/>
                </a:solidFill>
              </a:rPr>
              <a:t>Measured</a:t>
            </a:r>
          </a:p>
        </p:txBody>
      </p:sp>
      <p:sp>
        <p:nvSpPr>
          <p:cNvPr id="200708" name="Line 4"/>
          <p:cNvSpPr>
            <a:spLocks noChangeShapeType="1"/>
          </p:cNvSpPr>
          <p:nvPr/>
        </p:nvSpPr>
        <p:spPr bwMode="auto">
          <a:xfrm>
            <a:off x="4621213" y="5538788"/>
            <a:ext cx="715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0709" name="Text Box 5"/>
          <p:cNvSpPr txBox="1">
            <a:spLocks noChangeArrowheads="1"/>
          </p:cNvSpPr>
          <p:nvPr/>
        </p:nvSpPr>
        <p:spPr bwMode="auto">
          <a:xfrm>
            <a:off x="5334000" y="5318125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/>
              <a:t>x</a:t>
            </a:r>
          </a:p>
        </p:txBody>
      </p:sp>
      <p:sp>
        <p:nvSpPr>
          <p:cNvPr id="200710" name="Text Box 6"/>
          <p:cNvSpPr txBox="1">
            <a:spLocks noChangeArrowheads="1"/>
          </p:cNvSpPr>
          <p:nvPr/>
        </p:nvSpPr>
        <p:spPr bwMode="auto">
          <a:xfrm>
            <a:off x="3352800" y="257333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/>
              <a:t>z</a:t>
            </a:r>
          </a:p>
        </p:txBody>
      </p:sp>
      <p:sp>
        <p:nvSpPr>
          <p:cNvPr id="200711" name="Line 7"/>
          <p:cNvSpPr>
            <a:spLocks noChangeShapeType="1"/>
          </p:cNvSpPr>
          <p:nvPr/>
        </p:nvSpPr>
        <p:spPr bwMode="auto">
          <a:xfrm flipV="1">
            <a:off x="3505200" y="2954338"/>
            <a:ext cx="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0712" name="Text Box 8"/>
          <p:cNvSpPr txBox="1">
            <a:spLocks noChangeArrowheads="1"/>
          </p:cNvSpPr>
          <p:nvPr/>
        </p:nvSpPr>
        <p:spPr bwMode="auto">
          <a:xfrm>
            <a:off x="4321175" y="2312988"/>
            <a:ext cx="1339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 b="1">
                <a:solidFill>
                  <a:schemeClr val="accent2"/>
                </a:solidFill>
              </a:rPr>
              <a:t>Calculated</a:t>
            </a:r>
          </a:p>
        </p:txBody>
      </p:sp>
      <p:pic>
        <p:nvPicPr>
          <p:cNvPr id="200713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54413" y="2743200"/>
            <a:ext cx="2686050" cy="2686050"/>
          </a:xfrm>
          <a:prstGeom prst="rect">
            <a:avLst/>
          </a:prstGeom>
          <a:noFill/>
        </p:spPr>
      </p:pic>
      <p:sp>
        <p:nvSpPr>
          <p:cNvPr id="200714" name="Text Box 10"/>
          <p:cNvSpPr txBox="1">
            <a:spLocks noChangeArrowheads="1"/>
          </p:cNvSpPr>
          <p:nvPr/>
        </p:nvSpPr>
        <p:spPr bwMode="auto">
          <a:xfrm>
            <a:off x="1857375" y="120650"/>
            <a:ext cx="54483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</a:rPr>
              <a:t>The Point Spread Function (PSF)</a:t>
            </a:r>
          </a:p>
        </p:txBody>
      </p:sp>
      <p:pic>
        <p:nvPicPr>
          <p:cNvPr id="200715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3238500"/>
            <a:ext cx="1682750" cy="168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0716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1524000"/>
            <a:ext cx="1682750" cy="168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0717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4953000"/>
            <a:ext cx="1682750" cy="168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0718" name="Rectangle 14"/>
          <p:cNvSpPr>
            <a:spLocks noChangeArrowheads="1"/>
          </p:cNvSpPr>
          <p:nvPr/>
        </p:nvSpPr>
        <p:spPr bwMode="auto">
          <a:xfrm>
            <a:off x="381000" y="3244850"/>
            <a:ext cx="4937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1400">
                <a:solidFill>
                  <a:srgbClr val="FFFFFF"/>
                </a:solidFill>
              </a:rPr>
              <a:t>Z=0</a:t>
            </a: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200719" name="Rectangle 15"/>
          <p:cNvSpPr>
            <a:spLocks noChangeArrowheads="1"/>
          </p:cNvSpPr>
          <p:nvPr/>
        </p:nvSpPr>
        <p:spPr bwMode="auto">
          <a:xfrm>
            <a:off x="381000" y="1524000"/>
            <a:ext cx="8477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1400">
                <a:solidFill>
                  <a:srgbClr val="FFFFFF"/>
                </a:solidFill>
              </a:rPr>
              <a:t>Z=+2µm</a:t>
            </a: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200720" name="Rectangle 16"/>
          <p:cNvSpPr>
            <a:spLocks noChangeArrowheads="1"/>
          </p:cNvSpPr>
          <p:nvPr/>
        </p:nvSpPr>
        <p:spPr bwMode="auto">
          <a:xfrm>
            <a:off x="381000" y="4953000"/>
            <a:ext cx="803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1400">
                <a:solidFill>
                  <a:srgbClr val="FFFFFF"/>
                </a:solidFill>
              </a:rPr>
              <a:t>Z=-2µm</a:t>
            </a: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200721" name="Text Box 17"/>
          <p:cNvSpPr txBox="1">
            <a:spLocks noChangeArrowheads="1"/>
          </p:cNvSpPr>
          <p:nvPr/>
        </p:nvSpPr>
        <p:spPr bwMode="auto">
          <a:xfrm>
            <a:off x="-23813" y="968375"/>
            <a:ext cx="2406651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en-US" sz="1800" b="1">
                <a:solidFill>
                  <a:schemeClr val="accent2"/>
                </a:solidFill>
              </a:rPr>
              <a:t>2D PSF</a:t>
            </a:r>
          </a:p>
          <a:p>
            <a:pPr algn="ctr">
              <a:lnSpc>
                <a:spcPct val="80000"/>
              </a:lnSpc>
            </a:pPr>
            <a:r>
              <a:rPr lang="en-US" altLang="en-US" sz="1800" b="1">
                <a:solidFill>
                  <a:schemeClr val="accent2"/>
                </a:solidFill>
              </a:rPr>
              <a:t>for different defocus</a:t>
            </a:r>
          </a:p>
        </p:txBody>
      </p:sp>
      <p:sp>
        <p:nvSpPr>
          <p:cNvPr id="200722" name="Text Box 18"/>
          <p:cNvSpPr txBox="1">
            <a:spLocks noChangeArrowheads="1"/>
          </p:cNvSpPr>
          <p:nvPr/>
        </p:nvSpPr>
        <p:spPr bwMode="auto">
          <a:xfrm>
            <a:off x="2870200" y="577850"/>
            <a:ext cx="34686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 b="1">
                <a:solidFill>
                  <a:srgbClr val="408000"/>
                </a:solidFill>
              </a:rPr>
              <a:t>The image of a point object</a:t>
            </a:r>
          </a:p>
        </p:txBody>
      </p:sp>
      <p:sp>
        <p:nvSpPr>
          <p:cNvPr id="200723" name="Line 19"/>
          <p:cNvSpPr>
            <a:spLocks noChangeShapeType="1"/>
          </p:cNvSpPr>
          <p:nvPr/>
        </p:nvSpPr>
        <p:spPr bwMode="auto">
          <a:xfrm>
            <a:off x="990600" y="6705600"/>
            <a:ext cx="715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0724" name="Text Box 20"/>
          <p:cNvSpPr txBox="1">
            <a:spLocks noChangeArrowheads="1"/>
          </p:cNvSpPr>
          <p:nvPr/>
        </p:nvSpPr>
        <p:spPr bwMode="auto">
          <a:xfrm>
            <a:off x="1736725" y="6500813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/>
              <a:t>x</a:t>
            </a:r>
          </a:p>
        </p:txBody>
      </p:sp>
      <p:sp>
        <p:nvSpPr>
          <p:cNvPr id="200725" name="Text Box 21"/>
          <p:cNvSpPr txBox="1">
            <a:spLocks noChangeArrowheads="1"/>
          </p:cNvSpPr>
          <p:nvPr/>
        </p:nvSpPr>
        <p:spPr bwMode="auto">
          <a:xfrm>
            <a:off x="152400" y="51054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/>
              <a:t>y</a:t>
            </a:r>
          </a:p>
        </p:txBody>
      </p:sp>
      <p:sp>
        <p:nvSpPr>
          <p:cNvPr id="200726" name="Line 22"/>
          <p:cNvSpPr>
            <a:spLocks noChangeShapeType="1"/>
          </p:cNvSpPr>
          <p:nvPr/>
        </p:nvSpPr>
        <p:spPr bwMode="auto">
          <a:xfrm flipV="1">
            <a:off x="304800" y="5486400"/>
            <a:ext cx="0" cy="703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0727" name="Freeform 23"/>
          <p:cNvSpPr>
            <a:spLocks/>
          </p:cNvSpPr>
          <p:nvPr/>
        </p:nvSpPr>
        <p:spPr bwMode="auto">
          <a:xfrm flipH="1">
            <a:off x="2209800" y="1524000"/>
            <a:ext cx="431800" cy="50292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12700" cmpd="sng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0728" name="Line 24"/>
          <p:cNvSpPr>
            <a:spLocks noChangeShapeType="1"/>
          </p:cNvSpPr>
          <p:nvPr/>
        </p:nvSpPr>
        <p:spPr bwMode="auto">
          <a:xfrm>
            <a:off x="2590800" y="3994150"/>
            <a:ext cx="609600" cy="0"/>
          </a:xfrm>
          <a:prstGeom prst="line">
            <a:avLst/>
          </a:prstGeom>
          <a:noFill/>
          <a:ln w="57150">
            <a:solidFill>
              <a:srgbClr val="408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0729" name="Rectangle 25"/>
          <p:cNvSpPr>
            <a:spLocks noChangeArrowheads="1"/>
          </p:cNvSpPr>
          <p:nvPr/>
        </p:nvSpPr>
        <p:spPr bwMode="auto">
          <a:xfrm>
            <a:off x="5688013" y="1676400"/>
            <a:ext cx="1250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 b="1">
                <a:solidFill>
                  <a:schemeClr val="accent2"/>
                </a:solidFill>
              </a:rPr>
              <a:t>3D PSF</a:t>
            </a:r>
            <a:endParaRPr lang="en-US" sz="24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19899</TotalTime>
  <Words>1138</Words>
  <Application>Microsoft Office PowerPoint</Application>
  <PresentationFormat>On-screen Show (4:3)</PresentationFormat>
  <Paragraphs>293</Paragraphs>
  <Slides>47</Slides>
  <Notes>39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Blank Presentation</vt:lpstr>
      <vt:lpstr>Optical Sectioning  and Confocal Microscopy  Kurt Thorn </vt:lpstr>
      <vt:lpstr>The goal: build 3D images of biological samples</vt:lpstr>
      <vt:lpstr>Optical Sectioning and 3D reconstruction</vt:lpstr>
      <vt:lpstr>Optical Sectioning and 3D reconstruction</vt:lpstr>
      <vt:lpstr>Optical Sectioning and 3D reconstruction</vt:lpstr>
      <vt:lpstr>A series of optical sections</vt:lpstr>
      <vt:lpstr>PowerPoint Presentation</vt:lpstr>
      <vt:lpstr>Widefield fluorescence imaging</vt:lpstr>
      <vt:lpstr>PowerPoint Presentation</vt:lpstr>
      <vt:lpstr>The Problem of Out-of-Focus Light</vt:lpstr>
      <vt:lpstr>PowerPoint Presentation</vt:lpstr>
      <vt:lpstr>PowerPoint Presentation</vt:lpstr>
      <vt:lpstr>How big should your pinhole be?</vt:lpstr>
      <vt:lpstr>How big should your pinhole be?</vt:lpstr>
      <vt:lpstr>How big should your pinhole be?</vt:lpstr>
      <vt:lpstr>Light sources</vt:lpstr>
      <vt:lpstr>PowerPoint Presentation</vt:lpstr>
      <vt:lpstr>PowerPoint Presentation</vt:lpstr>
      <vt:lpstr>What do you get?</vt:lpstr>
      <vt:lpstr>Detectors  - PMTs</vt:lpstr>
      <vt:lpstr>Detectors  - PMTs</vt:lpstr>
      <vt:lpstr>Detectors - APDs</vt:lpstr>
      <vt:lpstr>Hybrid Detectors</vt:lpstr>
      <vt:lpstr>Confocal vs. Widefield</vt:lpstr>
      <vt:lpstr>Confocal vs. Widefield</vt:lpstr>
      <vt:lpstr>Doing more with your photons</vt:lpstr>
      <vt:lpstr>Doing more with your photons</vt:lpstr>
      <vt:lpstr>Doing more with your photons</vt:lpstr>
      <vt:lpstr>PowerPoint Presentation</vt:lpstr>
      <vt:lpstr>A Solution: Spinning Disk Confocal</vt:lpstr>
      <vt:lpstr>The downside to the spinning disk</vt:lpstr>
      <vt:lpstr>The downside to the spinning disk</vt:lpstr>
      <vt:lpstr>The downside to the spinning disk</vt:lpstr>
      <vt:lpstr>The downside to the spinning disk</vt:lpstr>
      <vt:lpstr>Pros/Cons of spinning disk</vt:lpstr>
      <vt:lpstr>Out-of-focus rejection</vt:lpstr>
      <vt:lpstr>Examples</vt:lpstr>
      <vt:lpstr>When to use confocal?</vt:lpstr>
      <vt:lpstr>When to use confocal?</vt:lpstr>
      <vt:lpstr>When to use confocal?</vt:lpstr>
      <vt:lpstr>Sample preparation</vt:lpstr>
      <vt:lpstr>Sample Preparation</vt:lpstr>
      <vt:lpstr>Sample Preparation</vt:lpstr>
      <vt:lpstr>Clearing and mounting summary</vt:lpstr>
      <vt:lpstr>Newer Clearing Techniques</vt:lpstr>
      <vt:lpstr>Newer Clearing Techniques</vt:lpstr>
      <vt:lpstr>Resources</vt:lpstr>
    </vt:vector>
  </TitlesOfParts>
  <Company>University of California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Mats Gustafsson</dc:creator>
  <cp:lastModifiedBy>Kurt Thorn</cp:lastModifiedBy>
  <cp:revision>196</cp:revision>
  <dcterms:created xsi:type="dcterms:W3CDTF">2007-04-15T01:52:26Z</dcterms:created>
  <dcterms:modified xsi:type="dcterms:W3CDTF">2013-04-30T00:33:03Z</dcterms:modified>
</cp:coreProperties>
</file>